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56"/>
  </p:notesMasterIdLst>
  <p:sldIdLst>
    <p:sldId id="256" r:id="rId2"/>
    <p:sldId id="306" r:id="rId3"/>
    <p:sldId id="313" r:id="rId4"/>
    <p:sldId id="264" r:id="rId5"/>
    <p:sldId id="281" r:id="rId6"/>
    <p:sldId id="269" r:id="rId7"/>
    <p:sldId id="265" r:id="rId8"/>
    <p:sldId id="280" r:id="rId9"/>
    <p:sldId id="296" r:id="rId10"/>
    <p:sldId id="297" r:id="rId11"/>
    <p:sldId id="279" r:id="rId12"/>
    <p:sldId id="266" r:id="rId13"/>
    <p:sldId id="285" r:id="rId14"/>
    <p:sldId id="289" r:id="rId15"/>
    <p:sldId id="270" r:id="rId16"/>
    <p:sldId id="271" r:id="rId17"/>
    <p:sldId id="293" r:id="rId18"/>
    <p:sldId id="286" r:id="rId19"/>
    <p:sldId id="267" r:id="rId20"/>
    <p:sldId id="290" r:id="rId21"/>
    <p:sldId id="291" r:id="rId22"/>
    <p:sldId id="295" r:id="rId23"/>
    <p:sldId id="294" r:id="rId24"/>
    <p:sldId id="287" r:id="rId25"/>
    <p:sldId id="292" r:id="rId26"/>
    <p:sldId id="302" r:id="rId27"/>
    <p:sldId id="303" r:id="rId28"/>
    <p:sldId id="299" r:id="rId29"/>
    <p:sldId id="301" r:id="rId30"/>
    <p:sldId id="308" r:id="rId31"/>
    <p:sldId id="330" r:id="rId32"/>
    <p:sldId id="343" r:id="rId33"/>
    <p:sldId id="311" r:id="rId34"/>
    <p:sldId id="325" r:id="rId35"/>
    <p:sldId id="326" r:id="rId36"/>
    <p:sldId id="327" r:id="rId37"/>
    <p:sldId id="329" r:id="rId38"/>
    <p:sldId id="315" r:id="rId39"/>
    <p:sldId id="328" r:id="rId40"/>
    <p:sldId id="316" r:id="rId41"/>
    <p:sldId id="318" r:id="rId42"/>
    <p:sldId id="319" r:id="rId43"/>
    <p:sldId id="320" r:id="rId44"/>
    <p:sldId id="312" r:id="rId45"/>
    <p:sldId id="339" r:id="rId46"/>
    <p:sldId id="340" r:id="rId47"/>
    <p:sldId id="341" r:id="rId48"/>
    <p:sldId id="342" r:id="rId49"/>
    <p:sldId id="332" r:id="rId50"/>
    <p:sldId id="333" r:id="rId51"/>
    <p:sldId id="334" r:id="rId52"/>
    <p:sldId id="336" r:id="rId53"/>
    <p:sldId id="322" r:id="rId54"/>
    <p:sldId id="314" r:id="rId55"/>
  </p:sldIdLst>
  <p:sldSz cx="12192000" cy="6858000"/>
  <p:notesSz cx="6858000" cy="9144000"/>
  <p:embeddedFontLst>
    <p:embeddedFont>
      <p:font typeface="Noto Sans" panose="020B0502040504020204" pitchFamily="34" charset="0"/>
      <p:regular r:id="rId57"/>
      <p:bold r:id="rId58"/>
      <p:italic r:id="rId59"/>
      <p:boldItalic r:id="rId60"/>
    </p:embeddedFont>
    <p:embeddedFont>
      <p:font typeface="나눔바른고딕" panose="020B0603020101020101" pitchFamily="50" charset="-127"/>
      <p:regular r:id="rId61"/>
      <p:bold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CAC3"/>
    <a:srgbClr val="32D6CE"/>
    <a:srgbClr val="2F6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26C23-0F1D-4B5C-BE8C-2F3775F69EAB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058A1-0A0B-42FA-9B15-27D028E8B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3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7C19C-A8E7-AB8F-D94E-A40BDF845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6BF797-CDFA-FB0C-3AB9-A60156590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A986A3-EB91-E174-05BD-BBD75D854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E0BC-D5BE-4476-A077-88FCF47481F3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9C05E-88E5-1C0A-96A2-D5F66A31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09B33D-0F02-BE8F-2F20-BD4C6850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FBA48-734D-4519-89A2-0EB346F4F77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D22DC3-128B-868E-8525-521F12566954}"/>
              </a:ext>
            </a:extLst>
          </p:cNvPr>
          <p:cNvSpPr/>
          <p:nvPr userDrawn="1"/>
        </p:nvSpPr>
        <p:spPr>
          <a:xfrm>
            <a:off x="2092779" y="-20636"/>
            <a:ext cx="10099221" cy="310243"/>
          </a:xfrm>
          <a:prstGeom prst="rect">
            <a:avLst/>
          </a:prstGeom>
          <a:solidFill>
            <a:srgbClr val="3EC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C3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2F7DE-94FC-37B2-1091-3A06CC3F2E0C}"/>
              </a:ext>
            </a:extLst>
          </p:cNvPr>
          <p:cNvSpPr/>
          <p:nvPr userDrawn="1"/>
        </p:nvSpPr>
        <p:spPr>
          <a:xfrm>
            <a:off x="0" y="6547757"/>
            <a:ext cx="10099221" cy="310243"/>
          </a:xfrm>
          <a:prstGeom prst="rect">
            <a:avLst/>
          </a:prstGeom>
          <a:solidFill>
            <a:srgbClr val="3EC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31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52956B-227A-1F1A-B757-B4981042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E0BC-D5BE-4476-A077-88FCF47481F3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78237D-5A14-5BBF-08E4-14C65164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AD3392-4C16-4F6C-D8FB-D91845BB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FBA48-734D-4519-89A2-0EB346F4F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61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FA587-26EB-7B4E-F6AA-72F333FB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56" y="535833"/>
            <a:ext cx="682148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CCF9B7-D6CF-36EE-B289-72E4DA47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0796F9-C34F-8456-B6AF-54E0A0C2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F70E9E-6D65-A781-335C-9FF49969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09C7259-04DC-BAF3-AEE0-29B16C49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5931" y="2510259"/>
            <a:ext cx="3690938" cy="159861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00308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4FBA58B-00DA-E133-DA11-F9BE99E288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0098" y="504535"/>
            <a:ext cx="7448550" cy="59055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034364A-FFF3-C70A-3DA4-E02DFAAD6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98024" y="6372225"/>
            <a:ext cx="2084832" cy="485775"/>
          </a:xfrm>
        </p:spPr>
        <p:txBody>
          <a:bodyPr anchor="ctr">
            <a:normAutofit/>
          </a:bodyPr>
          <a:lstStyle>
            <a:lvl1pPr algn="l">
              <a:defRPr sz="12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2DE0323F-1C3C-EDED-9FF1-03E58A7BD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-18288"/>
            <a:ext cx="2084832" cy="485775"/>
          </a:xfrm>
        </p:spPr>
        <p:txBody>
          <a:bodyPr anchor="ctr">
            <a:normAutofit/>
          </a:bodyPr>
          <a:lstStyle>
            <a:lvl1pPr algn="l">
              <a:defRPr sz="12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66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034364A-FFF3-C70A-3DA4-E02DFAAD6C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98024" y="6372225"/>
            <a:ext cx="2084832" cy="485775"/>
          </a:xfrm>
        </p:spPr>
        <p:txBody>
          <a:bodyPr anchor="ctr">
            <a:normAutofit/>
          </a:bodyPr>
          <a:lstStyle>
            <a:lvl1pPr algn="l">
              <a:defRPr sz="12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2DE0323F-1C3C-EDED-9FF1-03E58A7BD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-18288"/>
            <a:ext cx="2084832" cy="485775"/>
          </a:xfrm>
        </p:spPr>
        <p:txBody>
          <a:bodyPr anchor="ctr">
            <a:normAutofit/>
          </a:bodyPr>
          <a:lstStyle>
            <a:lvl1pPr algn="l">
              <a:defRPr sz="12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EDB45-E4BE-18D5-37D8-406BAF5C8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1500" y="828675"/>
            <a:ext cx="5876924" cy="36290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71516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6FC4E0-94A7-FCEF-BFF0-7228CD89676E}"/>
              </a:ext>
            </a:extLst>
          </p:cNvPr>
          <p:cNvSpPr/>
          <p:nvPr userDrawn="1"/>
        </p:nvSpPr>
        <p:spPr>
          <a:xfrm>
            <a:off x="0" y="-23148"/>
            <a:ext cx="12192000" cy="6881148"/>
          </a:xfrm>
          <a:prstGeom prst="rect">
            <a:avLst/>
          </a:prstGeom>
          <a:solidFill>
            <a:schemeClr val="tx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D3D643-9519-1DA9-E145-D995AED1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19E597-0779-A261-873F-9F78A1754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D2054-54C6-9971-5585-98C5880B9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E28F75-2D0E-BA26-B3FD-45C83758C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B2836E-9EC1-EFEE-215E-AAEDB004F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EFAFB7-35FE-6290-A9E4-6351DB81081C}"/>
              </a:ext>
            </a:extLst>
          </p:cNvPr>
          <p:cNvSpPr/>
          <p:nvPr userDrawn="1"/>
        </p:nvSpPr>
        <p:spPr>
          <a:xfrm>
            <a:off x="2092779" y="-29601"/>
            <a:ext cx="10099221" cy="310243"/>
          </a:xfrm>
          <a:prstGeom prst="rect">
            <a:avLst/>
          </a:prstGeom>
          <a:solidFill>
            <a:srgbClr val="3EC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C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E51916-D742-DAB0-779C-1CDC15A421F5}"/>
              </a:ext>
            </a:extLst>
          </p:cNvPr>
          <p:cNvSpPr/>
          <p:nvPr userDrawn="1"/>
        </p:nvSpPr>
        <p:spPr>
          <a:xfrm>
            <a:off x="0" y="6547757"/>
            <a:ext cx="10099221" cy="310243"/>
          </a:xfrm>
          <a:prstGeom prst="rect">
            <a:avLst/>
          </a:prstGeom>
          <a:solidFill>
            <a:srgbClr val="3EC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4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690" r:id="rId3"/>
    <p:sldLayoutId id="2147483691" r:id="rId4"/>
    <p:sldLayoutId id="214748369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chaelbryantds/cpu-and-gpu-product-dat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anjo/cpu-benchmarks?select=CPU_benchmark_v4.csv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imes.com/moores-law-ending-no-proble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cnet.com/tech/computing/moores-law-is-dead-nvidias-ceo-jensen-huang-says-at-ces-2019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anjo/cpu-benchmarks?select=CPU_benchmark_v4.csv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kaggle.com/datasets/alanjo/ssd-and-hdd-benchmarks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bmp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anjo/ddr2ddr3ddr4ddr5-ram-benchmarks?rvi=1" TargetMode="External"/><Relationship Id="rId2" Type="http://schemas.openxmlformats.org/officeDocument/2006/relationships/image" Target="../media/image43.bmp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bmp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tomcoughlin/2020/04/28/covid-19-hdd-industry-impact/?sh=110c6ca03492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CDA98-1F03-3F36-F7C0-1FED77976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err="1">
                <a:latin typeface="+mj-ea"/>
              </a:rPr>
              <a:t>EDA_Moore’s</a:t>
            </a:r>
            <a:r>
              <a:rPr lang="en-US" altLang="ko-KR" sz="4400" dirty="0">
                <a:latin typeface="+mj-ea"/>
              </a:rPr>
              <a:t> Law</a:t>
            </a:r>
            <a:endParaRPr lang="ko-KR" altLang="en-US" sz="44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BA39D0-F7B5-43EB-08C1-895437E56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202001156 </a:t>
            </a:r>
            <a:r>
              <a:rPr lang="ko-KR" altLang="en-US" dirty="0">
                <a:latin typeface="+mn-ea"/>
              </a:rPr>
              <a:t>정보통계학과 김수영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0F6206-DABE-2993-D409-40FCE46DF682}"/>
              </a:ext>
            </a:extLst>
          </p:cNvPr>
          <p:cNvSpPr/>
          <p:nvPr/>
        </p:nvSpPr>
        <p:spPr>
          <a:xfrm>
            <a:off x="0" y="6547756"/>
            <a:ext cx="10099221" cy="310243"/>
          </a:xfrm>
          <a:prstGeom prst="rect">
            <a:avLst/>
          </a:prstGeom>
          <a:solidFill>
            <a:srgbClr val="3EC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ECAC3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DB7030-B1F4-AB0B-98F3-4387F04FACF5}"/>
              </a:ext>
            </a:extLst>
          </p:cNvPr>
          <p:cNvSpPr/>
          <p:nvPr/>
        </p:nvSpPr>
        <p:spPr>
          <a:xfrm>
            <a:off x="2092779" y="-20636"/>
            <a:ext cx="10099221" cy="310243"/>
          </a:xfrm>
          <a:prstGeom prst="rect">
            <a:avLst/>
          </a:prstGeom>
          <a:solidFill>
            <a:srgbClr val="3EC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ECA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1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785820-1BE4-F92A-59AC-D0EF82377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컴퓨터의 구성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3ADF0-0338-E2B4-4C98-ABA52271C3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이론적인 배경지식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48295C-2568-2145-C14A-DC1EF772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40" y="3749445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D76F53-9023-049D-1857-C5B7BEBC01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870" y="1434916"/>
            <a:ext cx="144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D408F8-6815-630C-7C5D-B43AE7DED0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210" y="1434916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7D736F-BDE7-5938-53F9-9F7A928D9C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687" y="830844"/>
            <a:ext cx="4877481" cy="48774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ECFF75-2BC9-29E4-D070-8A0A26103166}"/>
              </a:ext>
            </a:extLst>
          </p:cNvPr>
          <p:cNvSpPr txBox="1"/>
          <p:nvPr/>
        </p:nvSpPr>
        <p:spPr>
          <a:xfrm>
            <a:off x="8811626" y="3042861"/>
            <a:ext cx="124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HDD, SSD</a:t>
            </a:r>
            <a:endParaRPr lang="ko-KR" altLang="en-US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B79C7E-1C0C-27B7-0248-8B6936DFCB00}"/>
              </a:ext>
            </a:extLst>
          </p:cNvPr>
          <p:cNvSpPr txBox="1"/>
          <p:nvPr/>
        </p:nvSpPr>
        <p:spPr>
          <a:xfrm>
            <a:off x="9089516" y="5380452"/>
            <a:ext cx="69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RAM</a:t>
            </a:r>
            <a:endParaRPr lang="ko-KR" altLang="en-US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DA287-5A0E-83DB-43D3-0F8F4D9FD129}"/>
              </a:ext>
            </a:extLst>
          </p:cNvPr>
          <p:cNvSpPr txBox="1"/>
          <p:nvPr/>
        </p:nvSpPr>
        <p:spPr>
          <a:xfrm>
            <a:off x="3476961" y="2828835"/>
            <a:ext cx="4877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연산장치들을 통해 계산된 결과를 저장하는 장치들</a:t>
            </a:r>
          </a:p>
        </p:txBody>
      </p:sp>
    </p:spTree>
    <p:extLst>
      <p:ext uri="{BB962C8B-B14F-4D97-AF65-F5344CB8AC3E}">
        <p14:creationId xmlns:p14="http://schemas.microsoft.com/office/powerpoint/2010/main" val="189564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10596D-8285-1BC8-168B-0ECD2A49A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 수치는 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ED14AB-C3D5-E966-CD3D-D24C202603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이론적인 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FF116-A40B-0881-A58A-FC35EECE9A06}"/>
              </a:ext>
            </a:extLst>
          </p:cNvPr>
          <p:cNvSpPr txBox="1"/>
          <p:nvPr/>
        </p:nvSpPr>
        <p:spPr>
          <a:xfrm>
            <a:off x="666749" y="1085850"/>
            <a:ext cx="100298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b="1" u="sng" dirty="0">
                <a:solidFill>
                  <a:schemeClr val="bg1"/>
                </a:solidFill>
                <a:latin typeface="+mn-ea"/>
              </a:rPr>
              <a:t>반도체의 성능을 평가하는 지표는 트랜지스터의 수로 결정</a:t>
            </a:r>
            <a:endParaRPr lang="en-US" altLang="ko-KR" sz="2800" b="1" u="sng" dirty="0">
              <a:solidFill>
                <a:schemeClr val="bg1"/>
              </a:solidFill>
              <a:latin typeface="+mn-ea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코어가 많을 수록 병렬연산처리 속도가 향상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클럭 수치가 높을 수록 직렬연산처리 속도가 향상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코어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=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컨베이어벨트의 개수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클럭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=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컨베이어벨트의 속도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반도체 업계에서는 클럭 수치를 필요 이상으로 높이는 대신 코어를 효율적인 논리체계 하에서 연산을 수행하려는 시도가 제시됨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클럭 수치가 높을 수록 발열과 소비전력이 높아지기에 효율적인 연산이 어려움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b="1" u="sng" dirty="0">
                <a:solidFill>
                  <a:schemeClr val="bg1"/>
                </a:solidFill>
                <a:latin typeface="+mn-ea"/>
              </a:rPr>
              <a:t>즉</a:t>
            </a:r>
            <a:r>
              <a:rPr lang="en-US" altLang="ko-KR" sz="2800" b="1" u="sng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b="1" u="sng" dirty="0">
                <a:solidFill>
                  <a:schemeClr val="bg1"/>
                </a:solidFill>
                <a:latin typeface="+mn-ea"/>
              </a:rPr>
              <a:t>본 분석에서 제시되는 처음보는 대부분의 수치들은 클수록 좋다</a:t>
            </a:r>
            <a:r>
              <a:rPr lang="en-US" altLang="ko-KR" sz="2800" b="1" u="sng" dirty="0">
                <a:solidFill>
                  <a:schemeClr val="bg1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53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5CB49-0714-D3C3-3C43-5BC3B8E8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무어의 법칙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D9637-5553-E635-CD20-2469E8439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879867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F34283-7B88-F6BA-2C17-363BB2609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A4BD4-FB96-1021-33F9-F15618FAB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무어의 법칙 확인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8B8DB-0E99-80CA-656F-C9ED40F915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1500" y="1633348"/>
            <a:ext cx="5876924" cy="2007658"/>
          </a:xfrm>
        </p:spPr>
        <p:txBody>
          <a:bodyPr>
            <a:normAutofit/>
          </a:bodyPr>
          <a:lstStyle/>
          <a:p>
            <a:pPr>
              <a:tabLst>
                <a:tab pos="2962275" algn="l"/>
              </a:tabLst>
            </a:pPr>
            <a:r>
              <a:rPr lang="ko-KR" altLang="en-US" dirty="0"/>
              <a:t>데이터는 </a:t>
            </a:r>
            <a:r>
              <a:rPr lang="en-US" altLang="ko-KR" dirty="0"/>
              <a:t>Kaggle</a:t>
            </a:r>
            <a:r>
              <a:rPr lang="ko-KR" altLang="en-US" dirty="0"/>
              <a:t>에 있는 </a:t>
            </a:r>
            <a:r>
              <a:rPr lang="en-US" altLang="ko-KR" dirty="0"/>
              <a:t>Data Set </a:t>
            </a:r>
            <a:r>
              <a:rPr lang="ko-KR" altLang="en-US" dirty="0"/>
              <a:t>중 </a:t>
            </a:r>
            <a:br>
              <a:rPr lang="en-US" altLang="ko-KR" dirty="0"/>
            </a:br>
            <a:r>
              <a:rPr lang="en-US" altLang="ko-KR" dirty="0"/>
              <a:t>『</a:t>
            </a:r>
            <a:r>
              <a:rPr lang="en-US" altLang="ko-KR" dirty="0">
                <a:latin typeface="+mn-ea"/>
              </a:rPr>
              <a:t>CPU and GPU Performances Dataset</a:t>
            </a:r>
            <a:r>
              <a:rPr lang="en-US" altLang="ko-KR" dirty="0"/>
              <a:t>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을 이용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D3F1F2-E76F-192C-AF4F-8422E3ED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24" y="1633348"/>
            <a:ext cx="5562600" cy="3127334"/>
          </a:xfrm>
          <a:prstGeom prst="rect">
            <a:avLst/>
          </a:prstGeom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C4FDE257-62A3-45B4-4B18-6A7CF4E6DF5F}"/>
              </a:ext>
            </a:extLst>
          </p:cNvPr>
          <p:cNvSpPr txBox="1">
            <a:spLocks/>
          </p:cNvSpPr>
          <p:nvPr/>
        </p:nvSpPr>
        <p:spPr>
          <a:xfrm>
            <a:off x="5234404" y="1357386"/>
            <a:ext cx="5876924" cy="572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04EC315-DC1E-80AA-C620-7279283D2529}"/>
              </a:ext>
            </a:extLst>
          </p:cNvPr>
          <p:cNvSpPr txBox="1">
            <a:spLocks/>
          </p:cNvSpPr>
          <p:nvPr/>
        </p:nvSpPr>
        <p:spPr>
          <a:xfrm>
            <a:off x="571500" y="3605775"/>
            <a:ext cx="5657849" cy="230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962275" algn="l"/>
              </a:tabLst>
            </a:pPr>
            <a:r>
              <a:rPr lang="ko-KR" altLang="en-US" dirty="0"/>
              <a:t>데이터의 수가 충분하며 </a:t>
            </a:r>
            <a:r>
              <a:rPr lang="ko-KR" altLang="en-US" dirty="0">
                <a:latin typeface="+mn-ea"/>
              </a:rPr>
              <a:t>데이터들의 경향성을 파악하는 것이 목적이기에 </a:t>
            </a:r>
            <a:r>
              <a:rPr lang="ko-KR" altLang="en-US" b="1" dirty="0" err="1">
                <a:solidFill>
                  <a:srgbClr val="3ECAC3"/>
                </a:solidFill>
                <a:latin typeface="+mn-ea"/>
              </a:rPr>
              <a:t>결측치들은</a:t>
            </a:r>
            <a:r>
              <a:rPr lang="ko-KR" altLang="en-US" b="1" dirty="0">
                <a:solidFill>
                  <a:srgbClr val="3ECAC3"/>
                </a:solidFill>
                <a:latin typeface="+mn-ea"/>
              </a:rPr>
              <a:t> 제거</a:t>
            </a:r>
            <a:r>
              <a:rPr lang="ko-KR" altLang="en-US" dirty="0">
                <a:latin typeface="+mn-ea"/>
              </a:rPr>
              <a:t>한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뒤 분석을 진행 </a:t>
            </a: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93F59-EC34-41B5-2979-77EA4D405962}"/>
              </a:ext>
            </a:extLst>
          </p:cNvPr>
          <p:cNvSpPr txBox="1"/>
          <p:nvPr/>
        </p:nvSpPr>
        <p:spPr>
          <a:xfrm>
            <a:off x="6719696" y="4850422"/>
            <a:ext cx="5020056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962275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  <a:hlinkClick r:id="rId3"/>
              </a:rPr>
              <a:t>https://www.kaggle.com/datasets/michaelbryantds/cpu-and-gpu-product-data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4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3D3D65-A3EE-C19E-A0CD-A7CE25823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089DC-E185-68BE-A741-4C78880E7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무어의 법칙 확인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185D93-EEF9-5C13-4C21-B0B0C258F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743201"/>
            <a:ext cx="5481828" cy="1883664"/>
          </a:xfrm>
        </p:spPr>
        <p:txBody>
          <a:bodyPr/>
          <a:lstStyle/>
          <a:p>
            <a:pPr>
              <a:tabLst>
                <a:tab pos="1162050" algn="l"/>
                <a:tab pos="1700213" algn="l"/>
              </a:tabLst>
            </a:pPr>
            <a:r>
              <a:rPr lang="en-US" altLang="ko-KR" dirty="0">
                <a:latin typeface="+mn-ea"/>
              </a:rPr>
              <a:t>Die size, Process size, TDP,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FP</a:t>
            </a:r>
            <a:r>
              <a:rPr lang="ko-KR" altLang="en-US" dirty="0">
                <a:latin typeface="+mn-ea"/>
              </a:rPr>
              <a:t>크기는 데이터 분석에서 배제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23615-36DC-80E2-8E9E-71396B548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1076632"/>
            <a:ext cx="7678222" cy="1057423"/>
          </a:xfrm>
          <a:prstGeom prst="rect">
            <a:avLst/>
          </a:prstGeom>
        </p:spPr>
      </p:pic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DCD3B20A-B192-001C-F270-12C7CC780257}"/>
              </a:ext>
            </a:extLst>
          </p:cNvPr>
          <p:cNvSpPr txBox="1">
            <a:spLocks/>
          </p:cNvSpPr>
          <p:nvPr/>
        </p:nvSpPr>
        <p:spPr>
          <a:xfrm>
            <a:off x="614172" y="2743200"/>
            <a:ext cx="5481828" cy="230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962275" algn="l"/>
              </a:tabLst>
            </a:pPr>
            <a:r>
              <a:rPr lang="en-US" altLang="ko-KR" dirty="0">
                <a:latin typeface="+mn-ea"/>
              </a:rPr>
              <a:t>4854</a:t>
            </a:r>
            <a:r>
              <a:rPr lang="ko-KR" altLang="en-US" dirty="0">
                <a:latin typeface="+mn-ea"/>
              </a:rPr>
              <a:t>개의 </a:t>
            </a:r>
            <a:r>
              <a:rPr lang="en-US" altLang="ko-KR" dirty="0">
                <a:latin typeface="+mn-ea"/>
              </a:rPr>
              <a:t>row, 14</a:t>
            </a:r>
            <a:r>
              <a:rPr lang="ko-KR" altLang="en-US" dirty="0">
                <a:latin typeface="+mn-ea"/>
              </a:rPr>
              <a:t>개의 </a:t>
            </a:r>
            <a:r>
              <a:rPr lang="en-US" altLang="ko-KR" dirty="0">
                <a:latin typeface="+mn-ea"/>
              </a:rPr>
              <a:t>column</a:t>
            </a:r>
          </a:p>
          <a:p>
            <a:pPr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r>
              <a:rPr lang="ko-KR" altLang="en-US" dirty="0">
                <a:latin typeface="+mn-ea"/>
              </a:rPr>
              <a:t>제품명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제품의 출시 날짜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트랜지스터의 개수</a:t>
            </a:r>
            <a:r>
              <a:rPr lang="en-US" altLang="ko-KR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칩셋의 타입을 이용</a:t>
            </a: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22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차트이(가) 표시된 사진">
            <a:extLst>
              <a:ext uri="{FF2B5EF4-FFF2-40B4-BE49-F238E27FC236}">
                <a16:creationId xmlns:a16="http://schemas.microsoft.com/office/drawing/2014/main" id="{DB976380-D3F3-0312-847B-5B260E47AD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" y="504535"/>
            <a:ext cx="7431446" cy="586042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F40DFF-3281-318F-C3B4-FF167A9C6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0E18E-3EF9-2190-4ADC-A7FBE1044B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무어의 법칙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7B9F4-62C4-B5F1-CD14-A85BACE23644}"/>
              </a:ext>
            </a:extLst>
          </p:cNvPr>
          <p:cNvSpPr txBox="1"/>
          <p:nvPr/>
        </p:nvSpPr>
        <p:spPr>
          <a:xfrm>
            <a:off x="7790688" y="2551837"/>
            <a:ext cx="4401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트랜지스터의 개수에 로그변환 적용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선형적인 경향 확인 가능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같은 해에 출시된 제품이라도 제품군마다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성능이 다르기에 이러한 분포를 갖음을 추정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017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ED2F4D-62AC-B634-B1D1-BA9F644DF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88645-6DD4-B11A-D469-6149568D1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무어의 법칙 확인</a:t>
            </a: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62FBDB2D-CB21-05FF-38D0-8E9DB0D21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" y="811183"/>
            <a:ext cx="5759196" cy="523563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90F8E0-3D54-C585-3E3B-F99A3FEB0B62}"/>
              </a:ext>
            </a:extLst>
          </p:cNvPr>
          <p:cNvCxnSpPr>
            <a:cxnSpLocks/>
          </p:cNvCxnSpPr>
          <p:nvPr/>
        </p:nvCxnSpPr>
        <p:spPr>
          <a:xfrm flipV="1">
            <a:off x="927100" y="1098550"/>
            <a:ext cx="3898900" cy="443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BF37AF-0302-92C0-F581-C5CD2B3F63B4}"/>
              </a:ext>
            </a:extLst>
          </p:cNvPr>
          <p:cNvCxnSpPr>
            <a:cxnSpLocks/>
          </p:cNvCxnSpPr>
          <p:nvPr/>
        </p:nvCxnSpPr>
        <p:spPr>
          <a:xfrm flipV="1">
            <a:off x="914400" y="1117600"/>
            <a:ext cx="3898900" cy="4438650"/>
          </a:xfrm>
          <a:prstGeom prst="line">
            <a:avLst/>
          </a:prstGeom>
          <a:ln w="15875">
            <a:solidFill>
              <a:srgbClr val="2F63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03E727-3DA7-0B8C-85CC-2DA354BEF43A}"/>
              </a:ext>
            </a:extLst>
          </p:cNvPr>
          <p:cNvCxnSpPr>
            <a:cxnSpLocks/>
          </p:cNvCxnSpPr>
          <p:nvPr/>
        </p:nvCxnSpPr>
        <p:spPr>
          <a:xfrm flipV="1">
            <a:off x="920750" y="1104900"/>
            <a:ext cx="3898900" cy="4438650"/>
          </a:xfrm>
          <a:prstGeom prst="line">
            <a:avLst/>
          </a:prstGeom>
          <a:ln w="15875">
            <a:solidFill>
              <a:srgbClr val="2F63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FD3C83-D547-9CE8-7025-391EBB0EA705}"/>
              </a:ext>
            </a:extLst>
          </p:cNvPr>
          <p:cNvCxnSpPr>
            <a:cxnSpLocks/>
          </p:cNvCxnSpPr>
          <p:nvPr/>
        </p:nvCxnSpPr>
        <p:spPr>
          <a:xfrm flipV="1">
            <a:off x="1130300" y="1073150"/>
            <a:ext cx="3721100" cy="4235450"/>
          </a:xfrm>
          <a:prstGeom prst="line">
            <a:avLst/>
          </a:prstGeom>
          <a:ln w="15875">
            <a:solidFill>
              <a:srgbClr val="2F63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489466-4C4C-CB7C-0D0A-66F48508002F}"/>
              </a:ext>
            </a:extLst>
          </p:cNvPr>
          <p:cNvSpPr txBox="1"/>
          <p:nvPr/>
        </p:nvSpPr>
        <p:spPr>
          <a:xfrm>
            <a:off x="6103112" y="2668030"/>
            <a:ext cx="5381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Intel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社의 제품군 중 하나인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3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라인업만을 분류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라인업 간에도 세부 모델에 따라 성능의 차이가 있음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회귀직선을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ea typeface="+mn-ea"/>
              </a:rPr>
              <a:t>평행이동시키면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ea typeface="+mn-ea"/>
              </a:rPr>
              <a:t>산점도그래프에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적합함을 확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인 가능</a:t>
            </a:r>
          </a:p>
        </p:txBody>
      </p:sp>
    </p:spTree>
    <p:extLst>
      <p:ext uri="{BB962C8B-B14F-4D97-AF65-F5344CB8AC3E}">
        <p14:creationId xmlns:p14="http://schemas.microsoft.com/office/powerpoint/2010/main" val="4041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03958 -0.0004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4062 -0.0004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1666 0.00972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1E7632F1-6ABC-DCB7-691C-F4279865A4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2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E172BB87-FEE9-C564-6D5D-3DA8A88F9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4" y="501227"/>
            <a:ext cx="8241461" cy="592817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D60B83-91C9-4804-4023-5601CEEF8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FD6BB7-BCE1-31A6-53A6-87D6243DE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무어의 법칙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9EA5A-47D5-E67C-9745-3AE57F45C04A}"/>
              </a:ext>
            </a:extLst>
          </p:cNvPr>
          <p:cNvSpPr txBox="1"/>
          <p:nvPr/>
        </p:nvSpPr>
        <p:spPr>
          <a:xfrm>
            <a:off x="8961290" y="1867806"/>
            <a:ext cx="323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연도별 평균 성능을 막대그래프로 표현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로그변환을 할 경우 일정하게 성능이 증가하는 것처럼 보임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273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1E7632F1-6ABC-DCB7-691C-F4279865A4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4" name="그림 13" descr="차트이(가) 표시된 사진&#10;&#10;자동 생성된 설명">
            <a:extLst>
              <a:ext uri="{FF2B5EF4-FFF2-40B4-BE49-F238E27FC236}">
                <a16:creationId xmlns:a16="http://schemas.microsoft.com/office/drawing/2014/main" id="{8F65EDE2-6686-AFB2-23D9-0706B196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5" y="481726"/>
            <a:ext cx="8631985" cy="5946621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D60B83-91C9-4804-4023-5601CEEF81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FD6BB7-BCE1-31A6-53A6-87D6243DE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무어의 법칙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9EA5A-47D5-E67C-9745-3AE57F45C04A}"/>
              </a:ext>
            </a:extLst>
          </p:cNvPr>
          <p:cNvSpPr txBox="1"/>
          <p:nvPr/>
        </p:nvSpPr>
        <p:spPr>
          <a:xfrm>
            <a:off x="8961290" y="1867806"/>
            <a:ext cx="3238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연도별 평균 성능을 막대그래프로 표현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로그변환을 할 경우 일정하게 성능이 증가하는 것처럼 보임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변환을 하지 않을 경우 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en-US" altLang="ko-KR" dirty="0">
                <a:solidFill>
                  <a:schemeClr val="bg1"/>
                </a:solidFill>
                <a:latin typeface="+mn-ea"/>
              </a:rPr>
              <a:t>2018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년과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2019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 간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트랜지스터 수 감소가 확인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무어의 법칙은 깨지는 것인가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?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818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027CF-33D7-FDED-0878-4FAB2D25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35833"/>
            <a:ext cx="50292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가격에서의</a:t>
            </a:r>
            <a:br>
              <a:rPr lang="en-US" altLang="ko-KR" dirty="0"/>
            </a:br>
            <a:r>
              <a:rPr lang="ko-KR" altLang="en-US" dirty="0"/>
              <a:t>무어의 법칙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E658D0-8BBA-7483-E44C-68EC173C3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시각화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58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A3DCC94-E1A5-C9DB-A0CE-D6BE6E450EB8}"/>
              </a:ext>
            </a:extLst>
          </p:cNvPr>
          <p:cNvCxnSpPr>
            <a:cxnSpLocks/>
          </p:cNvCxnSpPr>
          <p:nvPr/>
        </p:nvCxnSpPr>
        <p:spPr>
          <a:xfrm rot="10800000">
            <a:off x="2475107" y="5519126"/>
            <a:ext cx="8504110" cy="0"/>
          </a:xfrm>
          <a:prstGeom prst="line">
            <a:avLst/>
          </a:prstGeom>
          <a:ln w="25400">
            <a:solidFill>
              <a:srgbClr val="3E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호 13">
            <a:extLst>
              <a:ext uri="{FF2B5EF4-FFF2-40B4-BE49-F238E27FC236}">
                <a16:creationId xmlns:a16="http://schemas.microsoft.com/office/drawing/2014/main" id="{FC773A34-0B6F-FBBC-F816-47960E592299}"/>
              </a:ext>
            </a:extLst>
          </p:cNvPr>
          <p:cNvSpPr/>
          <p:nvPr/>
        </p:nvSpPr>
        <p:spPr>
          <a:xfrm>
            <a:off x="8454572" y="1309036"/>
            <a:ext cx="2524645" cy="2105850"/>
          </a:xfrm>
          <a:prstGeom prst="arc">
            <a:avLst>
              <a:gd name="adj1" fmla="val 16200000"/>
              <a:gd name="adj2" fmla="val 5404556"/>
            </a:avLst>
          </a:prstGeom>
          <a:ln w="25400">
            <a:solidFill>
              <a:srgbClr val="3E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EB9F8C25-F280-A322-7466-6ADB63C3ED5B}"/>
              </a:ext>
            </a:extLst>
          </p:cNvPr>
          <p:cNvSpPr/>
          <p:nvPr/>
        </p:nvSpPr>
        <p:spPr>
          <a:xfrm rot="10800000">
            <a:off x="1212784" y="3413276"/>
            <a:ext cx="2524645" cy="2105850"/>
          </a:xfrm>
          <a:prstGeom prst="arc">
            <a:avLst>
              <a:gd name="adj1" fmla="val 16200000"/>
              <a:gd name="adj2" fmla="val 5404556"/>
            </a:avLst>
          </a:prstGeom>
          <a:ln w="25400">
            <a:solidFill>
              <a:srgbClr val="3E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7FF6D0-53A0-1C44-E376-AD3F57A882A5}"/>
              </a:ext>
            </a:extLst>
          </p:cNvPr>
          <p:cNvGrpSpPr/>
          <p:nvPr/>
        </p:nvGrpSpPr>
        <p:grpSpPr>
          <a:xfrm>
            <a:off x="1212783" y="1309035"/>
            <a:ext cx="8688060" cy="1274855"/>
            <a:chOff x="1212783" y="1309035"/>
            <a:chExt cx="8688060" cy="127485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490BAD5-BB55-FFF0-0CF1-DE8D958DDF68}"/>
                </a:ext>
              </a:extLst>
            </p:cNvPr>
            <p:cNvCxnSpPr>
              <a:cxnSpLocks/>
            </p:cNvCxnSpPr>
            <p:nvPr/>
          </p:nvCxnSpPr>
          <p:spPr>
            <a:xfrm>
              <a:off x="1212783" y="1309036"/>
              <a:ext cx="8504111" cy="0"/>
            </a:xfrm>
            <a:prstGeom prst="line">
              <a:avLst/>
            </a:prstGeom>
            <a:ln w="25400">
              <a:solidFill>
                <a:srgbClr val="3EC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64DFE64-8CB5-BF49-F675-1EA7D7EDE8AD}"/>
                </a:ext>
              </a:extLst>
            </p:cNvPr>
            <p:cNvCxnSpPr>
              <a:cxnSpLocks/>
            </p:cNvCxnSpPr>
            <p:nvPr/>
          </p:nvCxnSpPr>
          <p:spPr>
            <a:xfrm>
              <a:off x="3141889" y="1309035"/>
              <a:ext cx="0" cy="606392"/>
            </a:xfrm>
            <a:prstGeom prst="straightConnector1">
              <a:avLst/>
            </a:prstGeom>
            <a:ln w="15875" cap="flat" cmpd="sng">
              <a:solidFill>
                <a:srgbClr val="3ECAC3"/>
              </a:solidFill>
              <a:headEnd w="lg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2EC52CF-F111-8B74-CDD5-5996982D5C15}"/>
                </a:ext>
              </a:extLst>
            </p:cNvPr>
            <p:cNvCxnSpPr>
              <a:cxnSpLocks/>
            </p:cNvCxnSpPr>
            <p:nvPr/>
          </p:nvCxnSpPr>
          <p:spPr>
            <a:xfrm>
              <a:off x="9028118" y="1309035"/>
              <a:ext cx="0" cy="606392"/>
            </a:xfrm>
            <a:prstGeom prst="straightConnector1">
              <a:avLst/>
            </a:prstGeom>
            <a:ln w="15875" cap="flat" cmpd="sng">
              <a:solidFill>
                <a:srgbClr val="3ECAC3"/>
              </a:solidFill>
              <a:headEnd w="lg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011F331-40FA-F01F-1697-C0050A5D511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309035"/>
              <a:ext cx="0" cy="606392"/>
            </a:xfrm>
            <a:prstGeom prst="straightConnector1">
              <a:avLst/>
            </a:prstGeom>
            <a:ln w="15875" cap="flat" cmpd="sng">
              <a:solidFill>
                <a:srgbClr val="3ECAC3"/>
              </a:solidFill>
              <a:headEnd w="lg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C795A6-766A-0448-AB9B-77103DD4B837}"/>
                </a:ext>
              </a:extLst>
            </p:cNvPr>
            <p:cNvSpPr txBox="1"/>
            <p:nvPr/>
          </p:nvSpPr>
          <p:spPr>
            <a:xfrm>
              <a:off x="2339249" y="1937560"/>
              <a:ext cx="160527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</a:rPr>
                <a:t>주제 선정과 그 이유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A04E50-A062-E6A8-2AF2-9A358F075279}"/>
                </a:ext>
              </a:extLst>
            </p:cNvPr>
            <p:cNvSpPr txBox="1"/>
            <p:nvPr/>
          </p:nvSpPr>
          <p:spPr>
            <a:xfrm>
              <a:off x="8155393" y="1929093"/>
              <a:ext cx="1745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3.</a:t>
              </a:r>
              <a:r>
                <a:rPr lang="ko-KR" altLang="en-US" dirty="0">
                  <a:solidFill>
                    <a:schemeClr val="bg1"/>
                  </a:solidFill>
                </a:rPr>
                <a:t> 무어의 법칙 확인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A34B12-16D1-10E9-0551-FC182974025F}"/>
                </a:ext>
              </a:extLst>
            </p:cNvPr>
            <p:cNvSpPr txBox="1"/>
            <p:nvPr/>
          </p:nvSpPr>
          <p:spPr>
            <a:xfrm>
              <a:off x="5461800" y="1918583"/>
              <a:ext cx="1277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2. </a:t>
              </a:r>
              <a:r>
                <a:rPr lang="ko-KR" altLang="en-US" dirty="0">
                  <a:solidFill>
                    <a:schemeClr val="bg1"/>
                  </a:solidFill>
                </a:rPr>
                <a:t>이론적인 배경지식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49342FA-6BD6-8542-6A9B-D5EDFC43A455}"/>
              </a:ext>
            </a:extLst>
          </p:cNvPr>
          <p:cNvSpPr txBox="1"/>
          <p:nvPr/>
        </p:nvSpPr>
        <p:spPr>
          <a:xfrm>
            <a:off x="8395305" y="2539030"/>
            <a:ext cx="1928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데이터 </a:t>
            </a:r>
            <a:r>
              <a:rPr lang="ko-KR" altLang="en-US" sz="1000" dirty="0" err="1">
                <a:solidFill>
                  <a:schemeClr val="bg1"/>
                </a:solidFill>
              </a:rPr>
              <a:t>전처리</a:t>
            </a:r>
            <a:r>
              <a:rPr lang="ko-KR" altLang="en-US" sz="1000" dirty="0">
                <a:solidFill>
                  <a:schemeClr val="bg1"/>
                </a:solidFill>
              </a:rPr>
              <a:t> 및 분석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시각화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4C3081-8F90-CBDE-B594-615E02766AFB}"/>
              </a:ext>
            </a:extLst>
          </p:cNvPr>
          <p:cNvSpPr txBox="1"/>
          <p:nvPr/>
        </p:nvSpPr>
        <p:spPr>
          <a:xfrm>
            <a:off x="2467428" y="4641783"/>
            <a:ext cx="1928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데이터 </a:t>
            </a:r>
            <a:r>
              <a:rPr lang="ko-KR" altLang="en-US" sz="1000" dirty="0" err="1">
                <a:solidFill>
                  <a:schemeClr val="bg1"/>
                </a:solidFill>
              </a:rPr>
              <a:t>전처리</a:t>
            </a:r>
            <a:r>
              <a:rPr lang="ko-KR" altLang="en-US" sz="1000" dirty="0">
                <a:solidFill>
                  <a:schemeClr val="bg1"/>
                </a:solidFill>
              </a:rPr>
              <a:t> 및 분석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시각화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7D0AE2-557E-1EBA-42F4-18A29C8AA165}"/>
              </a:ext>
            </a:extLst>
          </p:cNvPr>
          <p:cNvSpPr txBox="1"/>
          <p:nvPr/>
        </p:nvSpPr>
        <p:spPr>
          <a:xfrm>
            <a:off x="5456156" y="4641783"/>
            <a:ext cx="1928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데이터 </a:t>
            </a:r>
            <a:r>
              <a:rPr lang="ko-KR" altLang="en-US" sz="1000" dirty="0" err="1">
                <a:solidFill>
                  <a:schemeClr val="bg1"/>
                </a:solidFill>
              </a:rPr>
              <a:t>전처리</a:t>
            </a:r>
            <a:r>
              <a:rPr lang="ko-KR" altLang="en-US" sz="1000" dirty="0">
                <a:solidFill>
                  <a:schemeClr val="bg1"/>
                </a:solidFill>
              </a:rPr>
              <a:t> 및 분석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시각화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16EB3A-EF66-DDE3-3274-2E0C293065FC}"/>
              </a:ext>
            </a:extLst>
          </p:cNvPr>
          <p:cNvSpPr txBox="1"/>
          <p:nvPr/>
        </p:nvSpPr>
        <p:spPr>
          <a:xfrm>
            <a:off x="5519418" y="2529886"/>
            <a:ext cx="1928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컴퓨터의 구성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이 수치는 뭐지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371537-3667-E8DC-79D0-560B78E1E3A4}"/>
              </a:ext>
            </a:extLst>
          </p:cNvPr>
          <p:cNvSpPr txBox="1"/>
          <p:nvPr/>
        </p:nvSpPr>
        <p:spPr>
          <a:xfrm>
            <a:off x="2499872" y="2539030"/>
            <a:ext cx="1928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왜 이런 주제인가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What is Moore’s Law?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B13F72-FF32-F52A-DF5E-B9E64C8BF144}"/>
              </a:ext>
            </a:extLst>
          </p:cNvPr>
          <p:cNvGrpSpPr/>
          <p:nvPr/>
        </p:nvGrpSpPr>
        <p:grpSpPr>
          <a:xfrm>
            <a:off x="2360815" y="3413276"/>
            <a:ext cx="7727132" cy="1276914"/>
            <a:chOff x="2360815" y="3413276"/>
            <a:chExt cx="7727132" cy="127691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2EA290C-E81E-1F1D-A6E2-26B65D948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75107" y="3413276"/>
              <a:ext cx="7241787" cy="0"/>
            </a:xfrm>
            <a:prstGeom prst="line">
              <a:avLst/>
            </a:prstGeom>
            <a:ln w="25400">
              <a:solidFill>
                <a:srgbClr val="3EC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271A79F-B448-F87D-97DC-F23487B395E5}"/>
                </a:ext>
              </a:extLst>
            </p:cNvPr>
            <p:cNvCxnSpPr>
              <a:cxnSpLocks/>
            </p:cNvCxnSpPr>
            <p:nvPr/>
          </p:nvCxnSpPr>
          <p:spPr>
            <a:xfrm>
              <a:off x="3119274" y="3413276"/>
              <a:ext cx="0" cy="606392"/>
            </a:xfrm>
            <a:prstGeom prst="straightConnector1">
              <a:avLst/>
            </a:prstGeom>
            <a:ln w="15875" cap="flat" cmpd="sng">
              <a:solidFill>
                <a:srgbClr val="3ECAC3"/>
              </a:solidFill>
              <a:headEnd w="lg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331F75A-E609-6FCE-9DC4-8277EB760FFC}"/>
                </a:ext>
              </a:extLst>
            </p:cNvPr>
            <p:cNvCxnSpPr>
              <a:cxnSpLocks/>
            </p:cNvCxnSpPr>
            <p:nvPr/>
          </p:nvCxnSpPr>
          <p:spPr>
            <a:xfrm>
              <a:off x="6102976" y="3429000"/>
              <a:ext cx="0" cy="606392"/>
            </a:xfrm>
            <a:prstGeom prst="straightConnector1">
              <a:avLst/>
            </a:prstGeom>
            <a:ln w="15875" cap="flat" cmpd="sng">
              <a:solidFill>
                <a:srgbClr val="3ECAC3"/>
              </a:solidFill>
              <a:headEnd w="lg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3E9D55-6E39-6FBB-4DCA-8B4812FFCD36}"/>
                </a:ext>
              </a:extLst>
            </p:cNvPr>
            <p:cNvSpPr txBox="1"/>
            <p:nvPr/>
          </p:nvSpPr>
          <p:spPr>
            <a:xfrm>
              <a:off x="5304266" y="4043859"/>
              <a:ext cx="1579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5. </a:t>
              </a:r>
              <a:r>
                <a:rPr lang="ko-KR" altLang="en-US" dirty="0">
                  <a:solidFill>
                    <a:schemeClr val="bg1"/>
                  </a:solidFill>
                </a:rPr>
                <a:t>전력에서의 무어의 법칙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F0EC41-6846-7CA9-4AB8-352113256D10}"/>
                </a:ext>
              </a:extLst>
            </p:cNvPr>
            <p:cNvSpPr txBox="1"/>
            <p:nvPr/>
          </p:nvSpPr>
          <p:spPr>
            <a:xfrm>
              <a:off x="2360815" y="4035392"/>
              <a:ext cx="1516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4. </a:t>
              </a:r>
              <a:r>
                <a:rPr lang="ko-KR" altLang="en-US" dirty="0">
                  <a:solidFill>
                    <a:schemeClr val="bg1"/>
                  </a:solidFill>
                </a:rPr>
                <a:t>가격에서의 무어의 법칙 </a:t>
              </a:r>
            </a:p>
          </p:txBody>
        </p: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D7B1EA67-6941-751A-2489-B0CED1CB48F7}"/>
                </a:ext>
              </a:extLst>
            </p:cNvPr>
            <p:cNvCxnSpPr>
              <a:cxnSpLocks/>
            </p:cNvCxnSpPr>
            <p:nvPr/>
          </p:nvCxnSpPr>
          <p:spPr>
            <a:xfrm>
              <a:off x="9040244" y="3420531"/>
              <a:ext cx="0" cy="606392"/>
            </a:xfrm>
            <a:prstGeom prst="straightConnector1">
              <a:avLst/>
            </a:prstGeom>
            <a:ln w="15875" cap="flat" cmpd="sng">
              <a:solidFill>
                <a:srgbClr val="3ECAC3"/>
              </a:solidFill>
              <a:headEnd w="lg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4A7905-91C5-D973-5569-FCC436EFDC5C}"/>
                </a:ext>
              </a:extLst>
            </p:cNvPr>
            <p:cNvSpPr txBox="1"/>
            <p:nvPr/>
          </p:nvSpPr>
          <p:spPr>
            <a:xfrm>
              <a:off x="7992541" y="4035390"/>
              <a:ext cx="2095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6. </a:t>
              </a:r>
              <a:r>
                <a:rPr lang="ko-KR" altLang="en-US" dirty="0">
                  <a:solidFill>
                    <a:schemeClr val="bg1"/>
                  </a:solidFill>
                </a:rPr>
                <a:t>굳이 </a:t>
              </a:r>
              <a:r>
                <a:rPr lang="en-US" altLang="ko-KR" dirty="0">
                  <a:solidFill>
                    <a:schemeClr val="bg1"/>
                  </a:solidFill>
                </a:rPr>
                <a:t>CPU</a:t>
              </a:r>
              <a:r>
                <a:rPr lang="ko-KR" altLang="en-US" dirty="0">
                  <a:solidFill>
                    <a:schemeClr val="bg1"/>
                  </a:solidFill>
                </a:rPr>
                <a:t>이어야 하는가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441A11-5A71-D52B-212C-AAB8966D2CAA}"/>
              </a:ext>
            </a:extLst>
          </p:cNvPr>
          <p:cNvSpPr txBox="1"/>
          <p:nvPr/>
        </p:nvSpPr>
        <p:spPr>
          <a:xfrm>
            <a:off x="8241702" y="4633314"/>
            <a:ext cx="1928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데이터 </a:t>
            </a:r>
            <a:r>
              <a:rPr lang="ko-KR" altLang="en-US" sz="1000" dirty="0" err="1">
                <a:solidFill>
                  <a:schemeClr val="bg1"/>
                </a:solidFill>
              </a:rPr>
              <a:t>전처리</a:t>
            </a:r>
            <a:r>
              <a:rPr lang="ko-KR" altLang="en-US" sz="1000" dirty="0">
                <a:solidFill>
                  <a:schemeClr val="bg1"/>
                </a:solidFill>
              </a:rPr>
              <a:t> 및 분석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시각화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6030F-FFE1-7E07-3529-786217A1B650}"/>
              </a:ext>
            </a:extLst>
          </p:cNvPr>
          <p:cNvSpPr txBox="1"/>
          <p:nvPr/>
        </p:nvSpPr>
        <p:spPr>
          <a:xfrm>
            <a:off x="-32606" y="994336"/>
            <a:ext cx="131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0.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중간 발표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피드백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B9132-E38F-2904-8FC2-48CE60BFF2A8}"/>
              </a:ext>
            </a:extLst>
          </p:cNvPr>
          <p:cNvSpPr txBox="1"/>
          <p:nvPr/>
        </p:nvSpPr>
        <p:spPr>
          <a:xfrm>
            <a:off x="10928415" y="5334460"/>
            <a:ext cx="125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최종결과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B1908-86FC-BF16-593C-12535376000B}"/>
              </a:ext>
            </a:extLst>
          </p:cNvPr>
          <p:cNvSpPr txBox="1"/>
          <p:nvPr/>
        </p:nvSpPr>
        <p:spPr>
          <a:xfrm>
            <a:off x="16687" y="1612231"/>
            <a:ext cx="1213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</a:rPr>
              <a:t>CPU</a:t>
            </a:r>
            <a:r>
              <a:rPr lang="ko-KR" altLang="en-US" sz="1000" dirty="0">
                <a:solidFill>
                  <a:schemeClr val="bg1"/>
                </a:solidFill>
              </a:rPr>
              <a:t>의 가성비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47" grpId="0"/>
      <p:bldP spid="48" grpId="0"/>
      <p:bldP spid="49" grpId="0"/>
      <p:bldP spid="50" grpId="0"/>
      <p:bldP spid="51" grpId="0"/>
      <p:bldP spid="5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4E363094-B6CB-F4D2-57F9-364EDF2B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4" y="1633347"/>
            <a:ext cx="5562600" cy="312733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F34283-7B88-F6BA-2C17-363BB2609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A4BD4-FB96-1021-33F9-F15618FAB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8B8DB-0E99-80CA-656F-C9ED40F915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1500" y="1633348"/>
            <a:ext cx="5876924" cy="2007658"/>
          </a:xfrm>
        </p:spPr>
        <p:txBody>
          <a:bodyPr>
            <a:normAutofit/>
          </a:bodyPr>
          <a:lstStyle/>
          <a:p>
            <a:pPr>
              <a:tabLst>
                <a:tab pos="2962275" algn="l"/>
              </a:tabLst>
            </a:pPr>
            <a:r>
              <a:rPr lang="ko-KR" altLang="en-US" dirty="0"/>
              <a:t>데이터는 </a:t>
            </a:r>
            <a:r>
              <a:rPr lang="en-US" altLang="ko-KR" dirty="0"/>
              <a:t>Kaggle</a:t>
            </a:r>
            <a:r>
              <a:rPr lang="ko-KR" altLang="en-US" dirty="0"/>
              <a:t>에 있는 </a:t>
            </a:r>
            <a:r>
              <a:rPr lang="en-US" altLang="ko-KR" dirty="0"/>
              <a:t>Data Set </a:t>
            </a:r>
            <a:r>
              <a:rPr lang="ko-KR" altLang="en-US" dirty="0"/>
              <a:t>중 </a:t>
            </a:r>
            <a:br>
              <a:rPr lang="en-US" altLang="ko-KR" dirty="0"/>
            </a:br>
            <a:r>
              <a:rPr lang="en-US" altLang="ko-KR" dirty="0"/>
              <a:t>『</a:t>
            </a:r>
            <a:r>
              <a:rPr lang="en-US" altLang="ko-KR" dirty="0">
                <a:latin typeface="+mn-ea"/>
              </a:rPr>
              <a:t>CPU Benchmarks Compilation</a:t>
            </a:r>
            <a:r>
              <a:rPr lang="en-US" altLang="ko-KR" dirty="0"/>
              <a:t>』</a:t>
            </a:r>
            <a:r>
              <a:rPr lang="ko-KR" altLang="en-US" dirty="0">
                <a:latin typeface="+mn-ea"/>
              </a:rPr>
              <a:t>을 이용</a:t>
            </a:r>
            <a:endParaRPr lang="en-US" altLang="ko-KR" dirty="0">
              <a:latin typeface="+mn-ea"/>
            </a:endParaRP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C4FDE257-62A3-45B4-4B18-6A7CF4E6DF5F}"/>
              </a:ext>
            </a:extLst>
          </p:cNvPr>
          <p:cNvSpPr txBox="1">
            <a:spLocks/>
          </p:cNvSpPr>
          <p:nvPr/>
        </p:nvSpPr>
        <p:spPr>
          <a:xfrm>
            <a:off x="5234404" y="1357386"/>
            <a:ext cx="5876924" cy="572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04EC315-DC1E-80AA-C620-7279283D2529}"/>
              </a:ext>
            </a:extLst>
          </p:cNvPr>
          <p:cNvSpPr txBox="1">
            <a:spLocks/>
          </p:cNvSpPr>
          <p:nvPr/>
        </p:nvSpPr>
        <p:spPr>
          <a:xfrm>
            <a:off x="571500" y="3605775"/>
            <a:ext cx="5657849" cy="230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962275" algn="l"/>
              </a:tabLst>
            </a:pPr>
            <a:r>
              <a:rPr lang="ko-KR" altLang="en-US" dirty="0"/>
              <a:t>데이터의 수가 충분하</a:t>
            </a:r>
            <a:r>
              <a:rPr lang="ko-KR" altLang="en-US" dirty="0">
                <a:latin typeface="+mn-ea"/>
              </a:rPr>
              <a:t>기에</a:t>
            </a:r>
            <a:br>
              <a:rPr lang="en-US" altLang="ko-KR" dirty="0">
                <a:latin typeface="+mn-ea"/>
              </a:rPr>
            </a:br>
            <a:r>
              <a:rPr lang="ko-KR" altLang="en-US" b="1" dirty="0" err="1">
                <a:solidFill>
                  <a:srgbClr val="3ECAC3"/>
                </a:solidFill>
                <a:latin typeface="+mn-ea"/>
              </a:rPr>
              <a:t>결측치들은</a:t>
            </a:r>
            <a:r>
              <a:rPr lang="ko-KR" altLang="en-US" b="1" dirty="0">
                <a:solidFill>
                  <a:srgbClr val="3ECAC3"/>
                </a:solidFill>
                <a:latin typeface="+mn-ea"/>
              </a:rPr>
              <a:t> 제거</a:t>
            </a:r>
            <a:r>
              <a:rPr lang="ko-KR" altLang="en-US" dirty="0">
                <a:latin typeface="+mn-ea"/>
              </a:rPr>
              <a:t>한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뒤 분석을 진행 </a:t>
            </a: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93F59-EC34-41B5-2979-77EA4D405962}"/>
              </a:ext>
            </a:extLst>
          </p:cNvPr>
          <p:cNvSpPr txBox="1"/>
          <p:nvPr/>
        </p:nvSpPr>
        <p:spPr>
          <a:xfrm>
            <a:off x="6719696" y="4850422"/>
            <a:ext cx="5020056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962275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  <a:hlinkClick r:id="rId3"/>
              </a:rPr>
              <a:t>https://www.kaggle.com/datasets/alanjo/cpu-benchmarks?select=CPU_benchmark_v4.csv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89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3D3D65-A3EE-C19E-A0CD-A7CE25823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089DC-E185-68BE-A741-4C78880E7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185D93-EEF9-5C13-4C21-B0B0C258F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743201"/>
            <a:ext cx="5481828" cy="1883664"/>
          </a:xfrm>
        </p:spPr>
        <p:txBody>
          <a:bodyPr/>
          <a:lstStyle/>
          <a:p>
            <a:pPr>
              <a:tabLst>
                <a:tab pos="2962275" algn="l"/>
              </a:tabLst>
            </a:pPr>
            <a:r>
              <a:rPr lang="ko-KR" altLang="en-US" dirty="0">
                <a:latin typeface="+mn-ea"/>
              </a:rPr>
              <a:t>제품명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제품 시험 날짜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가격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cpuMark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cpuValue</a:t>
            </a:r>
            <a:r>
              <a:rPr lang="ko-KR" altLang="en-US" dirty="0">
                <a:latin typeface="+mn-ea"/>
              </a:rPr>
              <a:t>를 이용하여 분석</a:t>
            </a:r>
            <a:endParaRPr lang="en-US" altLang="ko-KR" dirty="0">
              <a:latin typeface="+mn-ea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DCD3B20A-B192-001C-F270-12C7CC780257}"/>
              </a:ext>
            </a:extLst>
          </p:cNvPr>
          <p:cNvSpPr txBox="1">
            <a:spLocks/>
          </p:cNvSpPr>
          <p:nvPr/>
        </p:nvSpPr>
        <p:spPr>
          <a:xfrm>
            <a:off x="614172" y="2743200"/>
            <a:ext cx="5481828" cy="230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962275" algn="l"/>
              </a:tabLst>
            </a:pPr>
            <a:r>
              <a:rPr lang="en-US" altLang="ko-KR" dirty="0">
                <a:latin typeface="+mn-ea"/>
              </a:rPr>
              <a:t>3825</a:t>
            </a:r>
            <a:r>
              <a:rPr lang="ko-KR" altLang="en-US" dirty="0">
                <a:latin typeface="+mn-ea"/>
              </a:rPr>
              <a:t>개의 </a:t>
            </a:r>
            <a:r>
              <a:rPr lang="en-US" altLang="ko-KR" dirty="0">
                <a:latin typeface="+mn-ea"/>
              </a:rPr>
              <a:t>row, 12</a:t>
            </a:r>
            <a:r>
              <a:rPr lang="ko-KR" altLang="en-US" dirty="0">
                <a:latin typeface="+mn-ea"/>
              </a:rPr>
              <a:t>개의 </a:t>
            </a:r>
            <a:r>
              <a:rPr lang="en-US" altLang="ko-KR" dirty="0">
                <a:latin typeface="+mn-ea"/>
              </a:rPr>
              <a:t>column</a:t>
            </a:r>
          </a:p>
          <a:p>
            <a:pPr>
              <a:tabLst>
                <a:tab pos="2962275" algn="l"/>
              </a:tabLst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6BFB53-4A77-366A-F21C-73706CEA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1076631"/>
            <a:ext cx="675416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차트이(가) 표시된 사진&#10;&#10;자동 생성된 설명">
            <a:extLst>
              <a:ext uri="{FF2B5EF4-FFF2-40B4-BE49-F238E27FC236}">
                <a16:creationId xmlns:a16="http://schemas.microsoft.com/office/drawing/2014/main" id="{A3D52805-5B8A-927C-56FF-697965C630E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" r="8231"/>
          <a:stretch>
            <a:fillRect/>
          </a:stretch>
        </p:blipFill>
        <p:spPr/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B9EF0-16BE-A11B-DA9A-961E36B28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8BF4E7-CA3C-ADEB-1F2E-0DBF0E5F7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65DA4EB-3F96-FF1C-1B9C-8D9FA6696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7" y="504534"/>
            <a:ext cx="8937836" cy="591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C9AE9-3C3E-1B9F-AF05-477AC4F4D3D5}"/>
              </a:ext>
            </a:extLst>
          </p:cNvPr>
          <p:cNvSpPr txBox="1"/>
          <p:nvPr/>
        </p:nvSpPr>
        <p:spPr>
          <a:xfrm>
            <a:off x="9287932" y="1867806"/>
            <a:ext cx="291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로그변환 미적용 시 </a:t>
            </a:r>
            <a:b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편향적인 그래프 도출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415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차트이(가) 표시된 사진&#10;&#10;자동 생성된 설명">
            <a:extLst>
              <a:ext uri="{FF2B5EF4-FFF2-40B4-BE49-F238E27FC236}">
                <a16:creationId xmlns:a16="http://schemas.microsoft.com/office/drawing/2014/main" id="{A3D52805-5B8A-927C-56FF-697965C630E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" r="8231"/>
          <a:stretch>
            <a:fillRect/>
          </a:stretch>
        </p:blipFill>
        <p:spPr/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B9EF0-16BE-A11B-DA9A-961E36B28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8BF4E7-CA3C-ADEB-1F2E-0DBF0E5F7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65DA4EB-3F96-FF1C-1B9C-8D9FA6696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7" y="504534"/>
            <a:ext cx="8937836" cy="591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C9AE9-3C3E-1B9F-AF05-477AC4F4D3D5}"/>
              </a:ext>
            </a:extLst>
          </p:cNvPr>
          <p:cNvSpPr txBox="1"/>
          <p:nvPr/>
        </p:nvSpPr>
        <p:spPr>
          <a:xfrm>
            <a:off x="9287932" y="1867806"/>
            <a:ext cx="2911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로그변환 미적용 시</a:t>
            </a:r>
            <a:b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편향적인 그래프 도출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cpuMark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에만 로그변환을 할 경우 지수적인 경향 확인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 descr="차트이(가) 표시된 사진&#10;&#10;자동 생성된 설명">
            <a:extLst>
              <a:ext uri="{FF2B5EF4-FFF2-40B4-BE49-F238E27FC236}">
                <a16:creationId xmlns:a16="http://schemas.microsoft.com/office/drawing/2014/main" id="{0ED48FAC-CA65-41C5-D11D-F13A33A58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504533"/>
            <a:ext cx="8937835" cy="59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6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차트이(가) 표시된 사진&#10;&#10;자동 생성된 설명">
            <a:extLst>
              <a:ext uri="{FF2B5EF4-FFF2-40B4-BE49-F238E27FC236}">
                <a16:creationId xmlns:a16="http://schemas.microsoft.com/office/drawing/2014/main" id="{A3D52805-5B8A-927C-56FF-697965C630E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" r="8231"/>
          <a:stretch>
            <a:fillRect/>
          </a:stretch>
        </p:blipFill>
        <p:spPr/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B9EF0-16BE-A11B-DA9A-961E36B28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8BF4E7-CA3C-ADEB-1F2E-0DBF0E5F7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B65DA4EB-3F96-FF1C-1B9C-8D9FA6696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7" y="504534"/>
            <a:ext cx="8937836" cy="591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C9AE9-3C3E-1B9F-AF05-477AC4F4D3D5}"/>
              </a:ext>
            </a:extLst>
          </p:cNvPr>
          <p:cNvSpPr txBox="1"/>
          <p:nvPr/>
        </p:nvSpPr>
        <p:spPr>
          <a:xfrm>
            <a:off x="9287932" y="1867806"/>
            <a:ext cx="2911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로그변환 미적용 시</a:t>
            </a:r>
            <a:b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편향적인 그래프 도출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cpuMark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에만 로그변환을 할 경우 지수적인 경향 확인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가격에도 로그변환을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취하여야 선형적인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경향 파악가능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가격은 성능에 따라 같이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지수적으로 변함을 확인</a:t>
            </a:r>
          </a:p>
        </p:txBody>
      </p:sp>
      <p:pic>
        <p:nvPicPr>
          <p:cNvPr id="13" name="그림 12" descr="차트이(가) 표시된 사진&#10;&#10;자동 생성된 설명">
            <a:extLst>
              <a:ext uri="{FF2B5EF4-FFF2-40B4-BE49-F238E27FC236}">
                <a16:creationId xmlns:a16="http://schemas.microsoft.com/office/drawing/2014/main" id="{0ED48FAC-CA65-41C5-D11D-F13A33A58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504533"/>
            <a:ext cx="8937835" cy="5919687"/>
          </a:xfrm>
          <a:prstGeom prst="rect">
            <a:avLst/>
          </a:prstGeom>
        </p:spPr>
      </p:pic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id="{8CB7B489-34A6-43E9-BF18-D007E4CEC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5" y="504534"/>
            <a:ext cx="8937836" cy="59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64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차트이(가) 표시된 사진&#10;&#10;자동 생성된 설명">
            <a:extLst>
              <a:ext uri="{FF2B5EF4-FFF2-40B4-BE49-F238E27FC236}">
                <a16:creationId xmlns:a16="http://schemas.microsoft.com/office/drawing/2014/main" id="{14020E6D-E89B-E635-331B-6E978FFB9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" y="507832"/>
            <a:ext cx="6236969" cy="590870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0C83D-E15A-0617-5D7A-3E3B7D8A4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041AD2-68B5-8A89-A815-23BA98A2B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F2335-7D02-B2EE-2B14-3F54815478E3}"/>
              </a:ext>
            </a:extLst>
          </p:cNvPr>
          <p:cNvSpPr txBox="1"/>
          <p:nvPr/>
        </p:nvSpPr>
        <p:spPr>
          <a:xfrm>
            <a:off x="6587060" y="2552944"/>
            <a:ext cx="3510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같은 가격임에도 이후에 출시된 제품이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더 높은 성능을 발휘함을 확인 가능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가격은 성능에 비례하는데 이러한 결과가 나오는 이유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5045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3992F1-265C-CD96-5A1E-C028BD0ACD4F}"/>
              </a:ext>
            </a:extLst>
          </p:cNvPr>
          <p:cNvSpPr txBox="1"/>
          <p:nvPr/>
        </p:nvSpPr>
        <p:spPr>
          <a:xfrm>
            <a:off x="6541340" y="2004304"/>
            <a:ext cx="445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다른 년도에 출시된 같은 제품군의 경우 같은 가격에 훨씬 높은 성능을 보여줌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B8D2E-D06B-5AB6-AB0E-A83706B69E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1A0D5-ECF7-C1CF-6A5B-FA63FDFB57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B6FC3752-D6AE-D4FA-558B-CD458601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" y="504535"/>
            <a:ext cx="6179898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58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E7C528-9C30-69A6-7DD5-45FF6A3A4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5A3CA9-A406-8A2C-D87B-C0072B99E5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94E60F4A-EA7B-3B8E-33C7-009F5C1B7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" y="504535"/>
            <a:ext cx="6179898" cy="590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0DC65-0F48-898C-1864-D559503B05A5}"/>
              </a:ext>
            </a:extLst>
          </p:cNvPr>
          <p:cNvSpPr txBox="1"/>
          <p:nvPr/>
        </p:nvSpPr>
        <p:spPr>
          <a:xfrm>
            <a:off x="6541340" y="2004304"/>
            <a:ext cx="44588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다른 년도에 출시된 같은 제품군의 경우 같은 가격에 훨씬 높은 성능을 보여줌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다른 년도에 출시된 다른 제품군의 경우 낮은 가격에 비슷한 성능을 보여줌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기술이 발전하면서 하위 모델의 성능이 올라 과거 상위 모델과 성능이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비슷해짐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그렇다면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모델간 연도 별 가격은 일정한가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4425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183D8-F028-F6DF-C59A-FC750F6B4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14091B-335E-BDF5-69CC-10ADBF51C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pic>
        <p:nvPicPr>
          <p:cNvPr id="5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D52F8BEC-C7BC-7B6F-7A9D-269BC380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5" y="986477"/>
            <a:ext cx="8969584" cy="4951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EEA145-237E-EC78-7DA6-09FC7F09351E}"/>
              </a:ext>
            </a:extLst>
          </p:cNvPr>
          <p:cNvSpPr txBox="1"/>
          <p:nvPr/>
        </p:nvSpPr>
        <p:spPr>
          <a:xfrm>
            <a:off x="9327218" y="2696405"/>
            <a:ext cx="285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연도가 지날수록 성능은  꾸준히 향상됨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2695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183D8-F028-F6DF-C59A-FC750F6B4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14091B-335E-BDF5-69CC-10ADBF51C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pic>
        <p:nvPicPr>
          <p:cNvPr id="11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49134DC8-BE45-1DC2-79CD-DA6658612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6" y="986477"/>
            <a:ext cx="8969584" cy="4951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8F366A-78BA-6418-DB0F-3B5EB7E8F813}"/>
              </a:ext>
            </a:extLst>
          </p:cNvPr>
          <p:cNvSpPr txBox="1"/>
          <p:nvPr/>
        </p:nvSpPr>
        <p:spPr>
          <a:xfrm>
            <a:off x="9327218" y="2696405"/>
            <a:ext cx="2855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연도가 지날수록 성능은  꾸준히 향상됨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연도가 지난다고 가격도 엄청나게 증가하지는 않음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312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F8796-283A-4AB7-021C-42D1A00B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중간발표 피드백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131714-5127-B92B-D5EF-6373E41E9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5930" y="2510259"/>
            <a:ext cx="6485203" cy="316240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캐글이란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데이터 간 병합</a:t>
            </a:r>
            <a:r>
              <a:rPr lang="en-US" altLang="ko-KR" dirty="0"/>
              <a:t>(merge) </a:t>
            </a:r>
            <a:r>
              <a:rPr lang="ko-KR" altLang="en-US" dirty="0"/>
              <a:t>여부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년의 이상치와 코로나 간 연관성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년의 이상치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hlinkClick r:id="rId2" action="ppaction://hlinksldjump"/>
            <a:extLst>
              <a:ext uri="{FF2B5EF4-FFF2-40B4-BE49-F238E27FC236}">
                <a16:creationId xmlns:a16="http://schemas.microsoft.com/office/drawing/2014/main" id="{433996C9-8A30-8661-23C4-BCB42FE51D35}"/>
              </a:ext>
            </a:extLst>
          </p:cNvPr>
          <p:cNvSpPr/>
          <p:nvPr/>
        </p:nvSpPr>
        <p:spPr>
          <a:xfrm rot="2693094">
            <a:off x="4765582" y="5324249"/>
            <a:ext cx="176414" cy="176414"/>
          </a:xfrm>
          <a:prstGeom prst="rect">
            <a:avLst/>
          </a:prstGeom>
          <a:solidFill>
            <a:srgbClr val="3EC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489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7BFCC258-FF82-3F30-B73A-AC1C14A52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" y="504535"/>
            <a:ext cx="8345846" cy="590315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CB42E-7146-BA04-5C81-F2FE076B26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6276E3-DEE3-68C7-1515-F54907C29F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CA41A-634B-C297-93C8-7D041C57A709}"/>
              </a:ext>
            </a:extLst>
          </p:cNvPr>
          <p:cNvSpPr txBox="1"/>
          <p:nvPr/>
        </p:nvSpPr>
        <p:spPr>
          <a:xfrm>
            <a:off x="8705088" y="2695786"/>
            <a:ext cx="3304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모델 별 가격의 연도 별 차이는 별로 없음을 확인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전체적인 가격 증가의 요인은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고가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 제품군의 등장이라 생각됨 </a:t>
            </a:r>
          </a:p>
        </p:txBody>
      </p:sp>
    </p:spTree>
    <p:extLst>
      <p:ext uri="{BB962C8B-B14F-4D97-AF65-F5344CB8AC3E}">
        <p14:creationId xmlns:p14="http://schemas.microsoft.com/office/powerpoint/2010/main" val="377853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7DE2FF82-954F-2FE0-7470-39594B437B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" b="252"/>
          <a:stretch/>
        </p:blipFill>
        <p:spPr>
          <a:xfrm>
            <a:off x="363311" y="775378"/>
            <a:ext cx="5317822" cy="5307244"/>
          </a:xfr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A33F7-7921-3EC9-7512-1288735B8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4160FA-8BAA-B725-CBAF-F746B8AB3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70626-8518-29D4-E5CB-7C3D6A945B8A}"/>
              </a:ext>
            </a:extLst>
          </p:cNvPr>
          <p:cNvSpPr txBox="1"/>
          <p:nvPr/>
        </p:nvSpPr>
        <p:spPr>
          <a:xfrm flipH="1">
            <a:off x="5681133" y="775378"/>
            <a:ext cx="407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가성비는 무조건적으로 증가하지 않음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2019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년을 기점으로 상승세를 보임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2BB7B-5AC5-6E16-4CCE-0A5F101F2977}"/>
              </a:ext>
            </a:extLst>
          </p:cNvPr>
          <p:cNvSpPr txBox="1"/>
          <p:nvPr/>
        </p:nvSpPr>
        <p:spPr>
          <a:xfrm>
            <a:off x="5681133" y="5342467"/>
            <a:ext cx="462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  <a:hlinkClick r:id="rId3"/>
              </a:rPr>
              <a:t>https://www.eetimes.com/moores-law-ending-no-problem/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  <a:hlinkClick r:id="rId4"/>
              </a:rPr>
              <a:t>https://www.cnet.com/tech/computing/moores-law-is-dead-nvidias-ceo-jensen-huang-says-at-ces-2019/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l"/>
            <a:endParaRPr lang="ko-KR" altLang="en-US" sz="1200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E7016E-10F3-D0B9-C868-04DF3200B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298" y="1844187"/>
            <a:ext cx="4047848" cy="3352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250B2E-361C-3A9C-F478-D521A8D80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00" y="1842641"/>
            <a:ext cx="4069879" cy="33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FCF50F-A025-45F7-F1BA-5EFD07814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9BBC9-656D-4098-E917-5FEBD18FD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가격에서의 무어의 법칙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79CA0D-5A87-2233-7E3B-1B5363E49423}"/>
              </a:ext>
            </a:extLst>
          </p:cNvPr>
          <p:cNvGrpSpPr/>
          <p:nvPr/>
        </p:nvGrpSpPr>
        <p:grpSpPr>
          <a:xfrm>
            <a:off x="1379969" y="620616"/>
            <a:ext cx="9245549" cy="3904547"/>
            <a:chOff x="1672577" y="675480"/>
            <a:chExt cx="9245549" cy="3904547"/>
          </a:xfrm>
        </p:grpSpPr>
        <p:pic>
          <p:nvPicPr>
            <p:cNvPr id="11" name="그림 10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33CADCB-E61B-EF47-FD81-CA1A6ED01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352" y="675480"/>
              <a:ext cx="4622774" cy="3904547"/>
            </a:xfrm>
            <a:prstGeom prst="rect">
              <a:avLst/>
            </a:prstGeom>
          </p:spPr>
        </p:pic>
        <p:pic>
          <p:nvPicPr>
            <p:cNvPr id="13" name="그림 12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FAAEDC61-D8AD-E039-C856-4F90D1F6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577" y="675480"/>
              <a:ext cx="4622775" cy="390454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D9ED59-0ACF-D918-F983-27E6CC287707}"/>
              </a:ext>
            </a:extLst>
          </p:cNvPr>
          <p:cNvSpPr txBox="1"/>
          <p:nvPr/>
        </p:nvSpPr>
        <p:spPr>
          <a:xfrm>
            <a:off x="3483864" y="4626864"/>
            <a:ext cx="5239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전체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CPU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 가성비의 경향은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Intel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경향과 비슷함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전체적으로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AMD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가성비가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Intel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보다 뛰어남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044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027CF-33D7-FDED-0878-4FAB2D25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35833"/>
            <a:ext cx="50292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전력에서의</a:t>
            </a:r>
            <a:br>
              <a:rPr lang="en-US" altLang="ko-KR" dirty="0"/>
            </a:br>
            <a:r>
              <a:rPr lang="ko-KR" altLang="en-US" dirty="0"/>
              <a:t>무어의 법칙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E658D0-8BBA-7483-E44C-68EC173C3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시각화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278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4E363094-B6CB-F4D2-57F9-364EDF2B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4" y="1633347"/>
            <a:ext cx="5562600" cy="312733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F34283-7B88-F6BA-2C17-363BB2609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A4BD4-FB96-1021-33F9-F15618FAB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8B8DB-0E99-80CA-656F-C9ED40F915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1500" y="1633347"/>
            <a:ext cx="5876924" cy="3971585"/>
          </a:xfrm>
        </p:spPr>
        <p:txBody>
          <a:bodyPr>
            <a:normAutofit/>
          </a:bodyPr>
          <a:lstStyle/>
          <a:p>
            <a:pPr>
              <a:tabLst>
                <a:tab pos="2962275" algn="l"/>
              </a:tabLst>
            </a:pPr>
            <a:r>
              <a:rPr lang="ko-KR" altLang="en-US" dirty="0"/>
              <a:t>데이터는 </a:t>
            </a:r>
            <a:r>
              <a:rPr lang="en-US" altLang="ko-KR" dirty="0"/>
              <a:t>Kaggle</a:t>
            </a:r>
            <a:r>
              <a:rPr lang="ko-KR" altLang="en-US" dirty="0"/>
              <a:t>에 있는 </a:t>
            </a:r>
            <a:r>
              <a:rPr lang="en-US" altLang="ko-KR" dirty="0"/>
              <a:t>Data Set </a:t>
            </a:r>
            <a:r>
              <a:rPr lang="ko-KR" altLang="en-US" dirty="0"/>
              <a:t>중 </a:t>
            </a:r>
            <a:br>
              <a:rPr lang="en-US" altLang="ko-KR" dirty="0"/>
            </a:br>
            <a:r>
              <a:rPr lang="en-US" altLang="ko-KR" dirty="0"/>
              <a:t>『</a:t>
            </a:r>
            <a:r>
              <a:rPr lang="en-US" altLang="ko-KR" dirty="0">
                <a:latin typeface="+mn-ea"/>
              </a:rPr>
              <a:t>CPU Benchmarks Compilation</a:t>
            </a:r>
            <a:r>
              <a:rPr lang="en-US" altLang="ko-KR" dirty="0"/>
              <a:t>』</a:t>
            </a:r>
            <a:r>
              <a:rPr lang="ko-KR" altLang="en-US" dirty="0">
                <a:latin typeface="+mn-ea"/>
              </a:rPr>
              <a:t>을 이용</a:t>
            </a: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r>
              <a:rPr lang="ko-KR" altLang="en-US" dirty="0">
                <a:latin typeface="+mn-ea"/>
              </a:rPr>
              <a:t>이전 절에서 활용한 자료와 같음</a:t>
            </a: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r>
              <a:rPr lang="ko-KR" altLang="en-US" dirty="0"/>
              <a:t>데이터의 수가 충분하</a:t>
            </a:r>
            <a:r>
              <a:rPr lang="ko-KR" altLang="en-US" dirty="0">
                <a:latin typeface="+mn-ea"/>
              </a:rPr>
              <a:t>기에</a:t>
            </a:r>
            <a:br>
              <a:rPr lang="en-US" altLang="ko-KR" dirty="0">
                <a:latin typeface="+mn-ea"/>
              </a:rPr>
            </a:br>
            <a:r>
              <a:rPr lang="ko-KR" altLang="en-US" b="1" dirty="0" err="1">
                <a:solidFill>
                  <a:srgbClr val="3ECAC3"/>
                </a:solidFill>
                <a:latin typeface="+mn-ea"/>
              </a:rPr>
              <a:t>결측치들은</a:t>
            </a:r>
            <a:r>
              <a:rPr lang="ko-KR" altLang="en-US" b="1" dirty="0">
                <a:solidFill>
                  <a:srgbClr val="3ECAC3"/>
                </a:solidFill>
                <a:latin typeface="+mn-ea"/>
              </a:rPr>
              <a:t> 제거</a:t>
            </a:r>
            <a:r>
              <a:rPr lang="ko-KR" altLang="en-US" dirty="0">
                <a:latin typeface="+mn-ea"/>
              </a:rPr>
              <a:t>한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뒤 분석을 진행 </a:t>
            </a: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C4FDE257-62A3-45B4-4B18-6A7CF4E6DF5F}"/>
              </a:ext>
            </a:extLst>
          </p:cNvPr>
          <p:cNvSpPr txBox="1">
            <a:spLocks/>
          </p:cNvSpPr>
          <p:nvPr/>
        </p:nvSpPr>
        <p:spPr>
          <a:xfrm>
            <a:off x="5234404" y="1357386"/>
            <a:ext cx="5876924" cy="572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93F59-EC34-41B5-2979-77EA4D405962}"/>
              </a:ext>
            </a:extLst>
          </p:cNvPr>
          <p:cNvSpPr txBox="1"/>
          <p:nvPr/>
        </p:nvSpPr>
        <p:spPr>
          <a:xfrm>
            <a:off x="6719696" y="4850422"/>
            <a:ext cx="5020056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962275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  <a:hlinkClick r:id="rId3"/>
              </a:rPr>
              <a:t>https://www.kaggle.com/datasets/alanjo/cpu-benchmarks?select=CPU_benchmark_v4.csv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671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3D3D65-A3EE-C19E-A0CD-A7CE25823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089DC-E185-68BE-A741-4C78880E7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185D93-EEF9-5C13-4C21-B0B0C258F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2743201"/>
            <a:ext cx="5681133" cy="1883664"/>
          </a:xfrm>
        </p:spPr>
        <p:txBody>
          <a:bodyPr/>
          <a:lstStyle/>
          <a:p>
            <a:pPr>
              <a:tabLst>
                <a:tab pos="2962275" algn="l"/>
              </a:tabLst>
            </a:pPr>
            <a:r>
              <a:rPr lang="ko-KR" altLang="en-US" dirty="0">
                <a:latin typeface="+mn-ea"/>
              </a:rPr>
              <a:t>제품명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제품 시험 날짜</a:t>
            </a:r>
            <a:r>
              <a:rPr lang="en-US" altLang="ko-KR" dirty="0">
                <a:latin typeface="+mn-ea"/>
              </a:rPr>
              <a:t>, TDP, </a:t>
            </a:r>
            <a:r>
              <a:rPr lang="en-US" altLang="ko-KR" dirty="0" err="1">
                <a:latin typeface="+mn-ea"/>
              </a:rPr>
              <a:t>cpuMark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powerPerf</a:t>
            </a:r>
            <a:r>
              <a:rPr lang="en-US" altLang="ko-KR" dirty="0">
                <a:latin typeface="+mn-ea"/>
              </a:rPr>
              <a:t>, category</a:t>
            </a:r>
            <a:r>
              <a:rPr lang="ko-KR" altLang="en-US" dirty="0">
                <a:latin typeface="+mn-ea"/>
              </a:rPr>
              <a:t>를 이용하여 분석</a:t>
            </a:r>
            <a:endParaRPr lang="en-US" altLang="ko-KR" dirty="0">
              <a:latin typeface="+mn-ea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DCD3B20A-B192-001C-F270-12C7CC780257}"/>
              </a:ext>
            </a:extLst>
          </p:cNvPr>
          <p:cNvSpPr txBox="1">
            <a:spLocks/>
          </p:cNvSpPr>
          <p:nvPr/>
        </p:nvSpPr>
        <p:spPr>
          <a:xfrm>
            <a:off x="614172" y="2743200"/>
            <a:ext cx="5481828" cy="230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962275" algn="l"/>
              </a:tabLst>
            </a:pPr>
            <a:r>
              <a:rPr lang="en-US" altLang="ko-KR" dirty="0">
                <a:latin typeface="+mn-ea"/>
              </a:rPr>
              <a:t>3825</a:t>
            </a:r>
            <a:r>
              <a:rPr lang="ko-KR" altLang="en-US" dirty="0">
                <a:latin typeface="+mn-ea"/>
              </a:rPr>
              <a:t>개의 </a:t>
            </a:r>
            <a:r>
              <a:rPr lang="en-US" altLang="ko-KR" dirty="0">
                <a:latin typeface="+mn-ea"/>
              </a:rPr>
              <a:t>row, 12</a:t>
            </a:r>
            <a:r>
              <a:rPr lang="ko-KR" altLang="en-US" dirty="0">
                <a:latin typeface="+mn-ea"/>
              </a:rPr>
              <a:t>개의 </a:t>
            </a:r>
            <a:r>
              <a:rPr lang="en-US" altLang="ko-KR" dirty="0">
                <a:latin typeface="+mn-ea"/>
              </a:rPr>
              <a:t>column</a:t>
            </a:r>
          </a:p>
          <a:p>
            <a:pPr>
              <a:tabLst>
                <a:tab pos="2962275" algn="l"/>
              </a:tabLst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6BFB53-4A77-366A-F21C-73706CEA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1076631"/>
            <a:ext cx="675416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6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34BB906-8825-FCC5-9585-8C9EB22C4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52" y="1081314"/>
            <a:ext cx="10568896" cy="146973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3D3D65-A3EE-C19E-A0CD-A7CE25823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089DC-E185-68BE-A741-4C78880E7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185D93-EEF9-5C13-4C21-B0B0C258F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3445932"/>
            <a:ext cx="5591895" cy="1278468"/>
          </a:xfrm>
        </p:spPr>
        <p:txBody>
          <a:bodyPr/>
          <a:lstStyle/>
          <a:p>
            <a:pPr>
              <a:tabLst>
                <a:tab pos="2962275" algn="l"/>
              </a:tabLst>
            </a:pPr>
            <a:r>
              <a:rPr lang="ko-KR" altLang="en-US" dirty="0">
                <a:latin typeface="+mn-ea"/>
              </a:rPr>
              <a:t>숫자가 제일 많고 실제로 제일 많이 사용되는 데스크탑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랩탑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서버용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를 추림</a:t>
            </a:r>
            <a:endParaRPr lang="en-US" altLang="ko-KR" dirty="0">
              <a:latin typeface="+mn-ea"/>
            </a:endParaRP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DCD3B20A-B192-001C-F270-12C7CC780257}"/>
              </a:ext>
            </a:extLst>
          </p:cNvPr>
          <p:cNvSpPr txBox="1">
            <a:spLocks/>
          </p:cNvSpPr>
          <p:nvPr/>
        </p:nvSpPr>
        <p:spPr>
          <a:xfrm>
            <a:off x="427897" y="3445931"/>
            <a:ext cx="5668100" cy="230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962275" algn="l"/>
              </a:tabLst>
            </a:pP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의 유형 별 종류가 많기에 일부만 추려서 </a:t>
            </a:r>
            <a:r>
              <a:rPr lang="ko-KR" altLang="en-US" dirty="0" err="1">
                <a:latin typeface="+mn-ea"/>
              </a:rPr>
              <a:t>전처리</a:t>
            </a: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256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3148B0A-DF52-DD2C-C2C2-61726A2920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38"/>
          <a:stretch/>
        </p:blipFill>
        <p:spPr>
          <a:xfrm>
            <a:off x="330202" y="504535"/>
            <a:ext cx="7611535" cy="5905500"/>
          </a:xfr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8BA76-17C3-BB1C-F199-71FD5CD39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1CF96-30C6-5ED5-16AB-496DE76C8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E1C8E1AD-E7F0-4166-8B20-8C7CC459A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2" y="504535"/>
            <a:ext cx="7611535" cy="5897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22B30-8063-9A48-B70A-D252ED5965E4}"/>
              </a:ext>
            </a:extLst>
          </p:cNvPr>
          <p:cNvSpPr txBox="1"/>
          <p:nvPr/>
        </p:nvSpPr>
        <p:spPr>
          <a:xfrm>
            <a:off x="7941737" y="2693078"/>
            <a:ext cx="3776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연도가 지날수록 성능은 증가하나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요구 전력은 크게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증가하지는 않음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그러나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2010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년대 후반 이후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요구전력의 증가를 확인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1329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3148B0A-DF52-DD2C-C2C2-61726A2920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38"/>
          <a:stretch/>
        </p:blipFill>
        <p:spPr>
          <a:xfrm>
            <a:off x="330202" y="504535"/>
            <a:ext cx="7611535" cy="5905500"/>
          </a:xfr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8BA76-17C3-BB1C-F199-71FD5CD39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1CF96-30C6-5ED5-16AB-496DE76C8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7653E-6C81-A9A3-7CB6-EDEAEF445BB4}"/>
              </a:ext>
            </a:extLst>
          </p:cNvPr>
          <p:cNvSpPr txBox="1"/>
          <p:nvPr/>
        </p:nvSpPr>
        <p:spPr>
          <a:xfrm>
            <a:off x="7941737" y="2413673"/>
            <a:ext cx="3894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성능이 높아질수록 전력도 높아짐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동일한 성능 대비 요구 전력은 노트북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데스크탑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서버 순으로 높아짐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서버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데스크탑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노트북 순으로 성능과 요구전력 수치가 높음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036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5300C92-CFCB-5A5C-076B-EAE85A4538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89" r="39" b="-89"/>
          <a:stretch/>
        </p:blipFill>
        <p:spPr>
          <a:xfrm>
            <a:off x="330202" y="509820"/>
            <a:ext cx="7611534" cy="5905500"/>
          </a:xfr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8BA76-17C3-BB1C-F199-71FD5CD39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1CF96-30C6-5ED5-16AB-496DE76C8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47D60-2A1D-B168-25A7-263CC031B1A3}"/>
              </a:ext>
            </a:extLst>
          </p:cNvPr>
          <p:cNvSpPr txBox="1"/>
          <p:nvPr/>
        </p:nvSpPr>
        <p:spPr>
          <a:xfrm>
            <a:off x="7941737" y="3107946"/>
            <a:ext cx="318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상위 모델일수록 높은 성능을 내는 대신 높은 전력을 요구함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243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322EB-7ADB-AE9F-3984-CF84E332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 선정과 그 이유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C170DA-68F8-8BDC-1AC3-9D8F7F587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5930" y="2510259"/>
            <a:ext cx="4131469" cy="15986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What is Moore’s Law?</a:t>
            </a:r>
          </a:p>
          <a:p>
            <a:endParaRPr lang="en-US" altLang="ko-KR" dirty="0"/>
          </a:p>
          <a:p>
            <a:r>
              <a:rPr lang="ko-KR" altLang="en-US" dirty="0">
                <a:latin typeface="+mn-ea"/>
              </a:rPr>
              <a:t>왜 이런 주제인가</a:t>
            </a:r>
            <a:r>
              <a:rPr lang="en-US" altLang="ko-KR" dirty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2588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8BA76-17C3-BB1C-F199-71FD5CD39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1CF96-30C6-5ED5-16AB-496DE76C8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A7671-09D5-E0D4-3897-8549CD636F15}"/>
              </a:ext>
            </a:extLst>
          </p:cNvPr>
          <p:cNvSpPr txBox="1"/>
          <p:nvPr/>
        </p:nvSpPr>
        <p:spPr>
          <a:xfrm>
            <a:off x="9558868" y="1728797"/>
            <a:ext cx="23960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상위 모델일수록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요구전력이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높아짐을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확인 가능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TDP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경우 특정한 수준을 갖는 수치형 이기에 도수분포표로 표현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 descr="도표, 기술 도면, 평면도, 직사각형이(가) 표시된 사진&#10;&#10;자동 생성된 설명">
            <a:extLst>
              <a:ext uri="{FF2B5EF4-FFF2-40B4-BE49-F238E27FC236}">
                <a16:creationId xmlns:a16="http://schemas.microsoft.com/office/drawing/2014/main" id="{73F7E2E9-23F0-6627-8934-A3BB44F13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9" y="733060"/>
            <a:ext cx="9206584" cy="54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2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6431AF16-D662-E8F0-9406-179D569231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8BA76-17C3-BB1C-F199-71FD5CD39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1CF96-30C6-5ED5-16AB-496DE76C8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pic>
        <p:nvPicPr>
          <p:cNvPr id="6" name="그림 5" descr="텍스트, 스크린샷, 다채로움, 그래프이(가) 표시된 사진&#10;&#10;자동 생성된 설명">
            <a:extLst>
              <a:ext uri="{FF2B5EF4-FFF2-40B4-BE49-F238E27FC236}">
                <a16:creationId xmlns:a16="http://schemas.microsoft.com/office/drawing/2014/main" id="{8308AEFA-0947-04D3-508D-D111B2FE0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9" y="504535"/>
            <a:ext cx="7828702" cy="5894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7E47D-21DA-8007-12F9-28CD55A98EEE}"/>
              </a:ext>
            </a:extLst>
          </p:cNvPr>
          <p:cNvSpPr txBox="1"/>
          <p:nvPr/>
        </p:nvSpPr>
        <p:spPr>
          <a:xfrm>
            <a:off x="8508999" y="3132667"/>
            <a:ext cx="2616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앞선 이유로 연도 별</a:t>
            </a:r>
            <a:b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중앙값을 대푯값으로</a:t>
            </a:r>
            <a:b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설정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연도가 지난다고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전력이 증가한다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보기에는 힘듦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5611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3E6F97DB-56EB-CF37-FE7D-4B082CCA53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r="-62"/>
          <a:stretch/>
        </p:blipFill>
        <p:spPr>
          <a:xfrm>
            <a:off x="343468" y="742246"/>
            <a:ext cx="9867338" cy="5430078"/>
          </a:xfr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8BA76-17C3-BB1C-F199-71FD5CD39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1CF96-30C6-5ED5-16AB-496DE76C8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</p:spTree>
    <p:extLst>
      <p:ext uri="{BB962C8B-B14F-4D97-AF65-F5344CB8AC3E}">
        <p14:creationId xmlns:p14="http://schemas.microsoft.com/office/powerpoint/2010/main" val="3815619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6431AF16-D662-E8F0-9406-179D569231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8BA76-17C3-BB1C-F199-71FD5CD39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1CF96-30C6-5ED5-16AB-496DE76C8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pic>
        <p:nvPicPr>
          <p:cNvPr id="5" name="그림 4" descr="텍스트, 스크린샷, 라인, 다채로움이(가) 표시된 사진&#10;&#10;자동 생성된 설명">
            <a:extLst>
              <a:ext uri="{FF2B5EF4-FFF2-40B4-BE49-F238E27FC236}">
                <a16:creationId xmlns:a16="http://schemas.microsoft.com/office/drawing/2014/main" id="{39E817C5-864C-9D23-BFC1-239808371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" y="504535"/>
            <a:ext cx="7337635" cy="58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027CF-33D7-FDED-0878-4FAB2D25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35833"/>
            <a:ext cx="50292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굳이 </a:t>
            </a:r>
            <a:r>
              <a:rPr lang="en-US" altLang="ko-KR" dirty="0"/>
              <a:t>CPU</a:t>
            </a:r>
            <a:r>
              <a:rPr lang="ko-KR" altLang="en-US" dirty="0"/>
              <a:t>이어야 하는가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E658D0-8BBA-7483-E44C-68EC173C3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시각화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56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F34283-7B88-F6BA-2C17-363BB2609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A4BD4-FB96-1021-33F9-F15618FAB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8B8DB-0E99-80CA-656F-C9ED40F915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1500" y="1633347"/>
            <a:ext cx="5876924" cy="3971585"/>
          </a:xfrm>
        </p:spPr>
        <p:txBody>
          <a:bodyPr>
            <a:normAutofit/>
          </a:bodyPr>
          <a:lstStyle/>
          <a:p>
            <a:pPr>
              <a:tabLst>
                <a:tab pos="2962275" algn="l"/>
              </a:tabLst>
            </a:pPr>
            <a:r>
              <a:rPr lang="ko-KR" altLang="en-US" dirty="0"/>
              <a:t>데이터는 </a:t>
            </a:r>
            <a:r>
              <a:rPr lang="en-US" altLang="ko-KR" dirty="0"/>
              <a:t>Kaggle</a:t>
            </a:r>
            <a:r>
              <a:rPr lang="ko-KR" altLang="en-US" dirty="0"/>
              <a:t>에 있는 </a:t>
            </a:r>
            <a:r>
              <a:rPr lang="en-US" altLang="ko-KR" dirty="0"/>
              <a:t>Data Set </a:t>
            </a:r>
            <a:r>
              <a:rPr lang="ko-KR" altLang="en-US" dirty="0"/>
              <a:t>중 </a:t>
            </a:r>
            <a:br>
              <a:rPr lang="en-US" altLang="ko-KR" dirty="0"/>
            </a:br>
            <a:r>
              <a:rPr lang="en-US" altLang="ko-KR" dirty="0"/>
              <a:t>『SSD and HDD Benchmarks』</a:t>
            </a:r>
            <a:r>
              <a:rPr lang="ko-KR" altLang="en-US" dirty="0">
                <a:latin typeface="+mn-ea"/>
              </a:rPr>
              <a:t>를 이용</a:t>
            </a:r>
            <a:endParaRPr lang="en-US" altLang="ko-KR" dirty="0">
              <a:latin typeface="+mn-ea"/>
            </a:endParaRPr>
          </a:p>
          <a:p>
            <a:pPr marL="0" indent="0">
              <a:buNone/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r>
              <a:rPr lang="ko-KR" altLang="en-US" dirty="0" err="1">
                <a:latin typeface="+mn-ea"/>
              </a:rPr>
              <a:t>결측치가</a:t>
            </a:r>
            <a:r>
              <a:rPr lang="ko-KR" altLang="en-US" dirty="0">
                <a:latin typeface="+mn-ea"/>
              </a:rPr>
              <a:t> 없기에 원 데이터 그대로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분석진행</a:t>
            </a: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C4FDE257-62A3-45B4-4B18-6A7CF4E6DF5F}"/>
              </a:ext>
            </a:extLst>
          </p:cNvPr>
          <p:cNvSpPr txBox="1">
            <a:spLocks/>
          </p:cNvSpPr>
          <p:nvPr/>
        </p:nvSpPr>
        <p:spPr>
          <a:xfrm>
            <a:off x="5234404" y="1357386"/>
            <a:ext cx="5876924" cy="572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93F59-EC34-41B5-2979-77EA4D405962}"/>
              </a:ext>
            </a:extLst>
          </p:cNvPr>
          <p:cNvSpPr txBox="1"/>
          <p:nvPr/>
        </p:nvSpPr>
        <p:spPr>
          <a:xfrm>
            <a:off x="6719696" y="4850422"/>
            <a:ext cx="5020056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962275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  <a:hlinkClick r:id="rId2"/>
              </a:rPr>
              <a:t>https://www.kaggle.com/datasets/alanjo/ssd-and-hdd-benchmarks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5AC48E3-5B3D-1826-3B4E-47DACFF1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3" y="1636675"/>
            <a:ext cx="5562599" cy="29107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80154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F8F1EC-CAB5-7D53-C8A9-CAC76D565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2C2EF-9A4B-F2CE-0060-598B7D1B4C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BCD1F-8FDD-C27E-10DA-A3793C9FA0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7867" y="3446457"/>
            <a:ext cx="4538133" cy="1841500"/>
          </a:xfrm>
        </p:spPr>
        <p:txBody>
          <a:bodyPr/>
          <a:lstStyle/>
          <a:p>
            <a:r>
              <a:rPr lang="en-US" altLang="ko-KR" dirty="0"/>
              <a:t>8927</a:t>
            </a:r>
            <a:r>
              <a:rPr lang="ko-KR" altLang="en-US" dirty="0"/>
              <a:t>개의 </a:t>
            </a:r>
            <a:r>
              <a:rPr lang="en-US" altLang="ko-KR" dirty="0"/>
              <a:t>row, 10</a:t>
            </a:r>
            <a:r>
              <a:rPr lang="ko-KR" altLang="en-US" dirty="0"/>
              <a:t>개의 </a:t>
            </a:r>
            <a:r>
              <a:rPr lang="en-US" altLang="ko-KR" dirty="0"/>
              <a:t>column</a:t>
            </a:r>
            <a:r>
              <a:rPr lang="ko-KR" altLang="en-US" dirty="0"/>
              <a:t>으로 구성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8BC69A9E-17BA-4402-49C0-A322036D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22" y="884183"/>
            <a:ext cx="8029396" cy="20114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3BCFF788-A0FD-0E22-47CA-6CF6E30410C1}"/>
              </a:ext>
            </a:extLst>
          </p:cNvPr>
          <p:cNvSpPr txBox="1">
            <a:spLocks/>
          </p:cNvSpPr>
          <p:nvPr/>
        </p:nvSpPr>
        <p:spPr>
          <a:xfrm>
            <a:off x="6101429" y="3438002"/>
            <a:ext cx="5032241" cy="184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저장장치의 유형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  <a:r>
              <a:rPr lang="en-US" altLang="ko-KR" dirty="0"/>
              <a:t>, </a:t>
            </a:r>
            <a:r>
              <a:rPr lang="ko-KR" altLang="en-US" dirty="0"/>
              <a:t>읽기속도</a:t>
            </a:r>
            <a:r>
              <a:rPr lang="en-US" altLang="ko-KR" dirty="0"/>
              <a:t>, </a:t>
            </a:r>
            <a:r>
              <a:rPr lang="ko-KR" altLang="en-US" dirty="0"/>
              <a:t>제품 시험 날짜를 이용</a:t>
            </a:r>
          </a:p>
        </p:txBody>
      </p:sp>
    </p:spTree>
    <p:extLst>
      <p:ext uri="{BB962C8B-B14F-4D97-AF65-F5344CB8AC3E}">
        <p14:creationId xmlns:p14="http://schemas.microsoft.com/office/powerpoint/2010/main" val="3765458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F2BC4B61-B53E-C006-8C82-F5719114C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21" y="949520"/>
            <a:ext cx="5562599" cy="37673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F34283-7B88-F6BA-2C17-363BB2609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분석과정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A4BD4-FB96-1021-33F9-F15618FAB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전력에서의 무어의 법칙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8B8DB-0E99-80CA-656F-C9ED40F915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1500" y="1633347"/>
            <a:ext cx="5876924" cy="3971585"/>
          </a:xfrm>
        </p:spPr>
        <p:txBody>
          <a:bodyPr>
            <a:normAutofit/>
          </a:bodyPr>
          <a:lstStyle/>
          <a:p>
            <a:pPr>
              <a:tabLst>
                <a:tab pos="2962275" algn="l"/>
              </a:tabLst>
            </a:pPr>
            <a:r>
              <a:rPr lang="ko-KR" altLang="en-US" dirty="0"/>
              <a:t>데이터는 </a:t>
            </a:r>
            <a:r>
              <a:rPr lang="en-US" altLang="ko-KR" dirty="0"/>
              <a:t>Kaggle</a:t>
            </a:r>
            <a:r>
              <a:rPr lang="ko-KR" altLang="en-US" dirty="0"/>
              <a:t>에 있는 </a:t>
            </a:r>
            <a:r>
              <a:rPr lang="en-US" altLang="ko-KR" dirty="0"/>
              <a:t>Data Set </a:t>
            </a:r>
            <a:r>
              <a:rPr lang="ko-KR" altLang="en-US" dirty="0"/>
              <a:t>중 </a:t>
            </a:r>
            <a:br>
              <a:rPr lang="en-US" altLang="ko-KR" dirty="0"/>
            </a:br>
            <a:r>
              <a:rPr lang="en-US" altLang="ko-KR" dirty="0"/>
              <a:t>『DDR2, DDR3, DDR4, DDR5 RAM Benchmarks』</a:t>
            </a:r>
            <a:r>
              <a:rPr lang="ko-KR" altLang="en-US" dirty="0">
                <a:latin typeface="+mn-ea"/>
              </a:rPr>
              <a:t>를 이용</a:t>
            </a:r>
            <a:endParaRPr lang="en-US" altLang="ko-KR" dirty="0">
              <a:latin typeface="+mn-ea"/>
            </a:endParaRPr>
          </a:p>
          <a:p>
            <a:pPr marL="0" indent="0">
              <a:buNone/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r>
              <a:rPr lang="ko-KR" altLang="en-US" dirty="0" err="1">
                <a:latin typeface="+mn-ea"/>
              </a:rPr>
              <a:t>결측치가</a:t>
            </a:r>
            <a:r>
              <a:rPr lang="ko-KR" altLang="en-US" dirty="0">
                <a:latin typeface="+mn-ea"/>
              </a:rPr>
              <a:t> 없기에 원 데이터 그대로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분석진행</a:t>
            </a:r>
            <a:endParaRPr lang="en-US" altLang="ko-KR" dirty="0">
              <a:latin typeface="+mn-ea"/>
            </a:endParaRPr>
          </a:p>
          <a:p>
            <a:pPr>
              <a:tabLst>
                <a:tab pos="2962275" algn="l"/>
              </a:tabLst>
            </a:pPr>
            <a:endParaRPr lang="en-US" altLang="ko-KR" dirty="0">
              <a:latin typeface="+mn-ea"/>
            </a:endParaRP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C4FDE257-62A3-45B4-4B18-6A7CF4E6DF5F}"/>
              </a:ext>
            </a:extLst>
          </p:cNvPr>
          <p:cNvSpPr txBox="1">
            <a:spLocks/>
          </p:cNvSpPr>
          <p:nvPr/>
        </p:nvSpPr>
        <p:spPr>
          <a:xfrm>
            <a:off x="5234404" y="1357386"/>
            <a:ext cx="5876924" cy="572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93F59-EC34-41B5-2979-77EA4D405962}"/>
              </a:ext>
            </a:extLst>
          </p:cNvPr>
          <p:cNvSpPr txBox="1"/>
          <p:nvPr/>
        </p:nvSpPr>
        <p:spPr>
          <a:xfrm>
            <a:off x="6719696" y="4850422"/>
            <a:ext cx="5020056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962275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: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  <a:hlinkClick r:id="rId3"/>
              </a:rPr>
              <a:t>https://www.kaggle.com/datasets/alanjo/ddr2ddr3ddr4ddr5-ram-benchmarks?rvi=1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962275" algn="l"/>
              </a:tabLst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51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F8F1EC-CAB5-7D53-C8A9-CAC76D565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2C2EF-9A4B-F2CE-0060-598B7D1B4C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BCD1F-8FDD-C27E-10DA-A3793C9FA0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7867" y="3446457"/>
            <a:ext cx="4538133" cy="1841500"/>
          </a:xfrm>
        </p:spPr>
        <p:txBody>
          <a:bodyPr/>
          <a:lstStyle/>
          <a:p>
            <a:r>
              <a:rPr lang="en-US" altLang="ko-KR" dirty="0"/>
              <a:t>10855</a:t>
            </a:r>
            <a:r>
              <a:rPr lang="ko-KR" altLang="en-US" dirty="0"/>
              <a:t>개의 </a:t>
            </a:r>
            <a:r>
              <a:rPr lang="en-US" altLang="ko-KR" dirty="0"/>
              <a:t>row, 6</a:t>
            </a:r>
            <a:r>
              <a:rPr lang="ko-KR" altLang="en-US" dirty="0"/>
              <a:t>개의 </a:t>
            </a:r>
            <a:r>
              <a:rPr lang="en-US" altLang="ko-KR" dirty="0"/>
              <a:t>column</a:t>
            </a:r>
            <a:r>
              <a:rPr lang="ko-KR" altLang="en-US" dirty="0"/>
              <a:t>으로 구성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3BCFF788-A0FD-0E22-47CA-6CF6E30410C1}"/>
              </a:ext>
            </a:extLst>
          </p:cNvPr>
          <p:cNvSpPr txBox="1">
            <a:spLocks/>
          </p:cNvSpPr>
          <p:nvPr/>
        </p:nvSpPr>
        <p:spPr>
          <a:xfrm>
            <a:off x="6101429" y="3438002"/>
            <a:ext cx="5032241" cy="184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세대</a:t>
            </a:r>
            <a:r>
              <a:rPr lang="en-US" altLang="ko-KR" dirty="0"/>
              <a:t>, </a:t>
            </a:r>
            <a:r>
              <a:rPr lang="ko-KR" altLang="en-US" dirty="0" err="1"/>
              <a:t>지연율</a:t>
            </a:r>
            <a:r>
              <a:rPr lang="en-US" altLang="ko-KR" dirty="0"/>
              <a:t>, </a:t>
            </a:r>
            <a:r>
              <a:rPr lang="ko-KR" altLang="en-US" dirty="0"/>
              <a:t>읽기속도</a:t>
            </a:r>
            <a:r>
              <a:rPr lang="en-US" altLang="ko-KR" dirty="0"/>
              <a:t>, </a:t>
            </a:r>
            <a:r>
              <a:rPr lang="ko-KR" altLang="en-US" dirty="0"/>
              <a:t>쓰기속도를 이용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654AA40-6C8F-7E3E-35DC-CBE4A813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462" y="1064627"/>
            <a:ext cx="8060038" cy="17209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33767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36D2E243-BE53-7595-1E82-F6068F8061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9AD64B-8273-AE17-9382-255B8C233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F9900-210A-080D-EF58-708553705A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굳이 </a:t>
            </a:r>
            <a:r>
              <a:rPr lang="en-US" altLang="ko-KR" dirty="0"/>
              <a:t>CPU</a:t>
            </a:r>
            <a:r>
              <a:rPr lang="ko-KR" altLang="en-US" dirty="0"/>
              <a:t>이어야 하는가</a:t>
            </a:r>
          </a:p>
        </p:txBody>
      </p:sp>
      <p:pic>
        <p:nvPicPr>
          <p:cNvPr id="5" name="Picture 0">
            <a:extLst>
              <a:ext uri="{FF2B5EF4-FFF2-40B4-BE49-F238E27FC236}">
                <a16:creationId xmlns:a16="http://schemas.microsoft.com/office/drawing/2014/main" id="{3F8D670A-0E3D-7E7A-B855-7DEBD861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7" y="504535"/>
            <a:ext cx="7176769" cy="59319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FF649-796A-0C7B-0506-CE8A42F1F55D}"/>
              </a:ext>
            </a:extLst>
          </p:cNvPr>
          <p:cNvSpPr txBox="1"/>
          <p:nvPr/>
        </p:nvSpPr>
        <p:spPr>
          <a:xfrm>
            <a:off x="7533638" y="2421467"/>
            <a:ext cx="3445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용량의 경우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HDD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SSD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보다 큼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읽기속도의 경우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HDD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SSD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간 구분이 명확하게 됨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연도가 지날수록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HDD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의 수가</a:t>
            </a:r>
            <a:b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줄어들고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SSD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의 수가 증가함</a:t>
            </a:r>
          </a:p>
        </p:txBody>
      </p:sp>
    </p:spTree>
    <p:extLst>
      <p:ext uri="{BB962C8B-B14F-4D97-AF65-F5344CB8AC3E}">
        <p14:creationId xmlns:p14="http://schemas.microsoft.com/office/powerpoint/2010/main" val="239415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8113D0A-3899-7E1F-F63D-A2C8103245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200" b="0" dirty="0">
                <a:solidFill>
                  <a:schemeClr val="bg1"/>
                </a:solidFill>
                <a:latin typeface="+mn-ea"/>
              </a:rPr>
              <a:t>What is Moore’s Law?</a:t>
            </a:r>
            <a:endParaRPr lang="ko-KR" altLang="en-US" sz="12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68388-B3D9-6EBB-35B1-22CBCBCA1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0" dirty="0"/>
              <a:t>주제 선정과 그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7BA5D-6E36-41FA-23CA-566F92A4B5C9}"/>
              </a:ext>
            </a:extLst>
          </p:cNvPr>
          <p:cNvSpPr txBox="1"/>
          <p:nvPr/>
        </p:nvSpPr>
        <p:spPr>
          <a:xfrm>
            <a:off x="923544" y="902684"/>
            <a:ext cx="626364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무어의 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+mn-ea"/>
              </a:rPr>
              <a:t>법칙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+mn-ea"/>
              </a:rPr>
              <a:t>(Moore's Law)</a:t>
            </a:r>
          </a:p>
          <a:p>
            <a:pPr algn="l"/>
            <a:endParaRPr lang="en-US" altLang="ko-KR" b="1" i="0" dirty="0">
              <a:solidFill>
                <a:schemeClr val="bg1"/>
              </a:solidFill>
              <a:effectLst/>
              <a:latin typeface="Noto Sans" panose="020B0502040204020203" pitchFamily="34" charset="0"/>
            </a:endParaRPr>
          </a:p>
          <a:p>
            <a:pPr marL="285750" indent="-285750" algn="l" latinLnBrk="1">
              <a:buFontTx/>
              <a:buChar char="-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마이크로칩 기술의 발전 속도에 관한 일종의 법칙으로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마이크로칩에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 저장할 수 있는 데이터 분량이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18-24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개월 마다 두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배씩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 증가한다는 법칙이다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이는 컴퓨터 성능이 거의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5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년마다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10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배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, 10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년마다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100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배씩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 개선된다는 것을 의미한다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.</a:t>
            </a:r>
          </a:p>
          <a:p>
            <a:pPr marL="285750" indent="-285750" algn="l" latinLnBrk="1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Noto Sans" panose="020B0502040204020203" pitchFamily="34" charset="0"/>
            </a:endParaRPr>
          </a:p>
          <a:p>
            <a:pPr marL="285750" indent="-285750" algn="l" latinLnBrk="1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출처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기획재정부 시사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•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경제용어사전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(https://www.moef.go.kr/sisa/dictionary/detail?idx=1073)</a:t>
            </a:r>
            <a:endParaRPr lang="en-US" altLang="ko-KR" sz="12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pic>
        <p:nvPicPr>
          <p:cNvPr id="1026" name="Picture 2" descr="반도체 인물열전] 반도체 혁신을 끌어올린 '무어의 법칙' 주인공, 고든 무어 &lt; 포커스 &lt; 인사이트 &lt; 기사본문 - 테크월드뉴스 -  김경한 기자">
            <a:extLst>
              <a:ext uri="{FF2B5EF4-FFF2-40B4-BE49-F238E27FC236}">
                <a16:creationId xmlns:a16="http://schemas.microsoft.com/office/drawing/2014/main" id="{370CC350-FCEC-E69D-7389-4E83345F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985" y="902684"/>
            <a:ext cx="2986087" cy="20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0206A3-6435-FC7D-FC1C-6CA6EEA08028}"/>
              </a:ext>
            </a:extLst>
          </p:cNvPr>
          <p:cNvSpPr txBox="1"/>
          <p:nvPr/>
        </p:nvSpPr>
        <p:spPr>
          <a:xfrm>
            <a:off x="7054690" y="3103804"/>
            <a:ext cx="3876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고든 얼 무어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(Gordon Earle Moore)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1929. 01. 03 ~ 2023. 03. 24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Intel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社의 공동창립자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05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36D2E243-BE53-7595-1E82-F6068F8061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9AD64B-8273-AE17-9382-255B8C233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F9900-210A-080D-EF58-708553705A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굳이 </a:t>
            </a:r>
            <a:r>
              <a:rPr lang="en-US" altLang="ko-KR" dirty="0"/>
              <a:t>CPU</a:t>
            </a:r>
            <a:r>
              <a:rPr lang="ko-KR" altLang="en-US" dirty="0"/>
              <a:t>이어야 하는가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5D442C-B14F-ABC9-45DD-55A41065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8" y="504535"/>
            <a:ext cx="6795769" cy="59238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7804A-60A4-B1AB-94C5-F9258A34F6DE}"/>
              </a:ext>
            </a:extLst>
          </p:cNvPr>
          <p:cNvSpPr txBox="1"/>
          <p:nvPr/>
        </p:nvSpPr>
        <p:spPr>
          <a:xfrm>
            <a:off x="7152634" y="2277528"/>
            <a:ext cx="503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읽기속도의 경우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HDD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SSD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모두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ea typeface="+mn-ea"/>
              </a:rPr>
              <a:t>로그스케일로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 증가하는 경향 확인가능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용량에서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SSD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역시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로그스케일로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증가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HDD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경우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2019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년까지는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로그스케일로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증가하다가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년과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년에 급격한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ko-KR" altLang="en-US" dirty="0">
                <a:solidFill>
                  <a:schemeClr val="bg1"/>
                </a:solidFill>
                <a:latin typeface="+mn-ea"/>
              </a:rPr>
              <a:t>하락을 보임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8750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36D2E243-BE53-7595-1E82-F6068F8061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9AD64B-8273-AE17-9382-255B8C233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F9900-210A-080D-EF58-708553705A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굳이 </a:t>
            </a:r>
            <a:r>
              <a:rPr lang="en-US" altLang="ko-KR" dirty="0"/>
              <a:t>CPU</a:t>
            </a:r>
            <a:r>
              <a:rPr lang="ko-KR" altLang="en-US" dirty="0"/>
              <a:t>이어야 하는가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DA01-3BA8-E73D-9799-1C1D6404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8" y="504535"/>
            <a:ext cx="4368546" cy="591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06E83-AC90-0417-D4C3-31FF04511562}"/>
              </a:ext>
            </a:extLst>
          </p:cNvPr>
          <p:cNvSpPr txBox="1"/>
          <p:nvPr/>
        </p:nvSpPr>
        <p:spPr>
          <a:xfrm>
            <a:off x="4722702" y="2150527"/>
            <a:ext cx="4548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년 단위로 나누어 선그래프를 그림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읽기속도의 경우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년마다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ea typeface="+mn-ea"/>
              </a:rPr>
              <a:t>로그스케일에서의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 선형성 파악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SSD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의 용량 역시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ea typeface="+mn-ea"/>
              </a:rPr>
              <a:t>로그스케일에서의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 선형성 파악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HDD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의 용량은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년에 급격한 하락</a:t>
            </a:r>
          </a:p>
        </p:txBody>
      </p:sp>
    </p:spTree>
    <p:extLst>
      <p:ext uri="{BB962C8B-B14F-4D97-AF65-F5344CB8AC3E}">
        <p14:creationId xmlns:p14="http://schemas.microsoft.com/office/powerpoint/2010/main" val="2298446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299705-A75A-78D9-A0FF-0B7A273BC5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00206-CD9E-22CD-6041-68C385F66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굳이 </a:t>
            </a:r>
            <a:r>
              <a:rPr lang="en-US" altLang="ko-KR" dirty="0"/>
              <a:t>CPU</a:t>
            </a:r>
            <a:r>
              <a:rPr lang="ko-KR" altLang="en-US" dirty="0"/>
              <a:t>이어야 하는가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3ED66C7B-F0EC-5FF1-A7A6-A0A9DE2C7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40298"/>
              </p:ext>
            </p:extLst>
          </p:nvPr>
        </p:nvGraphicFramePr>
        <p:xfrm>
          <a:off x="2037760" y="1391417"/>
          <a:ext cx="8128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340736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54118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06752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48804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Write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Latency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readUncached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96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DDR2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1864.4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3772.8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82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DDR3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7953.8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35.4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12097.1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79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DDR4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12046.6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34.4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16068.6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1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DDR5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13984.6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31.4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16156.4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633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9D5014-6DBB-9A80-59B9-2C03EB734723}"/>
              </a:ext>
            </a:extLst>
          </p:cNvPr>
          <p:cNvSpPr txBox="1"/>
          <p:nvPr/>
        </p:nvSpPr>
        <p:spPr>
          <a:xfrm>
            <a:off x="2887129" y="3712257"/>
            <a:ext cx="6434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RAM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의 경우 연도변수가 없기에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세대별로 구분해서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table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표현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세대가 지날수록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쓰기속도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ea typeface="+mn-ea"/>
              </a:rPr>
              <a:t>지연율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읽기속도 모두 상승</a:t>
            </a:r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DDR2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DDR3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로의 세대 교체 시 쓰기속도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ea typeface="+mn-ea"/>
              </a:rPr>
              <a:t>지연율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읽기속도 모두 급격히 상승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9182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8BA76-17C3-BB1C-F199-71FD5CD39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1CF96-30C6-5ED5-16AB-496DE76C8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굳이 </a:t>
            </a:r>
            <a:r>
              <a:rPr lang="en-US" altLang="ko-KR" dirty="0"/>
              <a:t>CPU</a:t>
            </a:r>
            <a:r>
              <a:rPr lang="ko-KR" altLang="en-US" dirty="0"/>
              <a:t>이어야 하는가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6329A0-242D-377C-0577-AF4936C1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1" y="504535"/>
            <a:ext cx="4246172" cy="58978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C12E97-17C4-739B-DBB5-A598D59D236A}"/>
              </a:ext>
            </a:extLst>
          </p:cNvPr>
          <p:cNvSpPr txBox="1"/>
          <p:nvPr/>
        </p:nvSpPr>
        <p:spPr>
          <a:xfrm>
            <a:off x="4766733" y="5756007"/>
            <a:ext cx="385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  <a:hlinkClick r:id="rId3"/>
              </a:rPr>
              <a:t>https://www.forbes.com/sites/tomcoughlin/2020/04/28/covid-19-hdd-industry-impact/?sh=110c6ca03492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2026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110C9-E266-C30D-2117-C3637257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최종결과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945B22-ABE8-E776-46DB-331C1E510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84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72162C-1A7F-4950-D8D4-106CB20B6C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왜 이런 주제인가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67A1B-CDB6-FB7F-385A-1E01024CD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주제 선정과 그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6C33B-DA76-125B-6B2E-87F8503D9A83}"/>
              </a:ext>
            </a:extLst>
          </p:cNvPr>
          <p:cNvSpPr txBox="1"/>
          <p:nvPr/>
        </p:nvSpPr>
        <p:spPr>
          <a:xfrm>
            <a:off x="914333" y="787175"/>
            <a:ext cx="1036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			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2022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			2024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?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0B4AAD-4B8C-9F35-D705-FCA89F41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400" y="1577403"/>
            <a:ext cx="3108375" cy="301346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BFBD6F-865F-27C0-50B4-570740D3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16" y="1407644"/>
            <a:ext cx="2714759" cy="361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00F009-E2FE-78FA-C07B-10930C3F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5" y="1317456"/>
            <a:ext cx="2266950" cy="49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6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4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4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AE408-DB64-7F09-58B1-A517762E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이론적인 배경지식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478AE-8157-A4FA-7D4B-8FD60E984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컴퓨터의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수치는 뭐지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612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785820-1BE4-F92A-59AC-D0EF82377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컴퓨터의 구성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3ADF0-0338-E2B4-4C98-ABA52271C3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이론적인 배경지식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67D3F-5C70-89C2-2DD7-22C5499AFF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1434916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48295C-2568-2145-C14A-DC1EF772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40" y="3749445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D76F53-9023-049D-1857-C5B7BEBC01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870" y="1434916"/>
            <a:ext cx="1440000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87B20A-5FFC-206C-92D9-8EC14207D75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3588415"/>
            <a:ext cx="144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D408F8-6815-630C-7C5D-B43AE7DED03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210" y="1434916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7D736F-BDE7-5938-53F9-9F7A928D9C5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687" y="830844"/>
            <a:ext cx="4877481" cy="48774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1C8DAE-4B41-FE95-3469-5E5EFAD6632B}"/>
              </a:ext>
            </a:extLst>
          </p:cNvPr>
          <p:cNvSpPr txBox="1"/>
          <p:nvPr/>
        </p:nvSpPr>
        <p:spPr>
          <a:xfrm>
            <a:off x="4468540" y="304699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CPU</a:t>
            </a:r>
            <a:endParaRPr lang="ko-KR" altLang="en-US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CA7CF-E605-0865-3984-4FFFE8000154}"/>
              </a:ext>
            </a:extLst>
          </p:cNvPr>
          <p:cNvSpPr txBox="1"/>
          <p:nvPr/>
        </p:nvSpPr>
        <p:spPr>
          <a:xfrm>
            <a:off x="4433910" y="4843749"/>
            <a:ext cx="6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GPU</a:t>
            </a:r>
            <a:endParaRPr lang="ko-KR" altLang="en-US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ECFF75-2BC9-29E4-D070-8A0A26103166}"/>
              </a:ext>
            </a:extLst>
          </p:cNvPr>
          <p:cNvSpPr txBox="1"/>
          <p:nvPr/>
        </p:nvSpPr>
        <p:spPr>
          <a:xfrm>
            <a:off x="8811626" y="3042861"/>
            <a:ext cx="124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HDD, SSD</a:t>
            </a:r>
            <a:endParaRPr lang="ko-KR" altLang="en-US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B79C7E-1C0C-27B7-0248-8B6936DFCB00}"/>
              </a:ext>
            </a:extLst>
          </p:cNvPr>
          <p:cNvSpPr txBox="1"/>
          <p:nvPr/>
        </p:nvSpPr>
        <p:spPr>
          <a:xfrm>
            <a:off x="9089516" y="5380452"/>
            <a:ext cx="69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RAM</a:t>
            </a:r>
            <a:endParaRPr lang="ko-KR" altLang="en-US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921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785820-1BE4-F92A-59AC-D0EF82377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컴퓨터의 구성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3ADF0-0338-E2B4-4C98-ABA52271C3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이론적인 배경지식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67D3F-5C70-89C2-2DD7-22C5499AFF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1434916"/>
            <a:ext cx="1440000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87B20A-5FFC-206C-92D9-8EC14207D7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3588415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7D736F-BDE7-5938-53F9-9F7A928D9C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687" y="830844"/>
            <a:ext cx="4877481" cy="48774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1C8DAE-4B41-FE95-3469-5E5EFAD6632B}"/>
              </a:ext>
            </a:extLst>
          </p:cNvPr>
          <p:cNvSpPr txBox="1"/>
          <p:nvPr/>
        </p:nvSpPr>
        <p:spPr>
          <a:xfrm>
            <a:off x="4468540" y="304699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CPU</a:t>
            </a:r>
            <a:endParaRPr lang="ko-KR" altLang="en-US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CA7CF-E605-0865-3984-4FFFE8000154}"/>
              </a:ext>
            </a:extLst>
          </p:cNvPr>
          <p:cNvSpPr txBox="1"/>
          <p:nvPr/>
        </p:nvSpPr>
        <p:spPr>
          <a:xfrm>
            <a:off x="4433910" y="4843749"/>
            <a:ext cx="6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GPU</a:t>
            </a:r>
            <a:endParaRPr lang="ko-KR" altLang="en-US" dirty="0" err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A88E2-0D08-B257-9558-793F071BF76F}"/>
              </a:ext>
            </a:extLst>
          </p:cNvPr>
          <p:cNvSpPr txBox="1"/>
          <p:nvPr/>
        </p:nvSpPr>
        <p:spPr>
          <a:xfrm>
            <a:off x="6368934" y="2856267"/>
            <a:ext cx="3284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컴퓨터의 연산을 수행하는 장치들</a:t>
            </a:r>
          </a:p>
        </p:txBody>
      </p:sp>
    </p:spTree>
    <p:extLst>
      <p:ext uri="{BB962C8B-B14F-4D97-AF65-F5344CB8AC3E}">
        <p14:creationId xmlns:p14="http://schemas.microsoft.com/office/powerpoint/2010/main" val="71805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33329</TotalTime>
  <Words>1511</Words>
  <Application>Microsoft Office PowerPoint</Application>
  <PresentationFormat>와이드스크린</PresentationFormat>
  <Paragraphs>321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나눔바른고딕</vt:lpstr>
      <vt:lpstr>맑은 고딕</vt:lpstr>
      <vt:lpstr>Noto Sans</vt:lpstr>
      <vt:lpstr>Arial</vt:lpstr>
      <vt:lpstr>Office 테마</vt:lpstr>
      <vt:lpstr>EDA_Moore’s Law</vt:lpstr>
      <vt:lpstr>PowerPoint 프레젠테이션</vt:lpstr>
      <vt:lpstr>0. 중간발표 피드백</vt:lpstr>
      <vt:lpstr>1. 주제 선정과 그 이유</vt:lpstr>
      <vt:lpstr>PowerPoint 프레젠테이션</vt:lpstr>
      <vt:lpstr>PowerPoint 프레젠테이션</vt:lpstr>
      <vt:lpstr>2. 이론적인 배경지식</vt:lpstr>
      <vt:lpstr>PowerPoint 프레젠테이션</vt:lpstr>
      <vt:lpstr>PowerPoint 프레젠테이션</vt:lpstr>
      <vt:lpstr>PowerPoint 프레젠테이션</vt:lpstr>
      <vt:lpstr>PowerPoint 프레젠테이션</vt:lpstr>
      <vt:lpstr>3. 무어의 법칙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가격에서의 무어의 법칙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전력에서의 무어의 법칙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굳이 CPU이어야 하는가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 최종결과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김수영</dc:creator>
  <cp:lastModifiedBy>김수영</cp:lastModifiedBy>
  <cp:revision>39</cp:revision>
  <dcterms:created xsi:type="dcterms:W3CDTF">2023-04-08T08:26:41Z</dcterms:created>
  <dcterms:modified xsi:type="dcterms:W3CDTF">2023-06-08T05:01:38Z</dcterms:modified>
</cp:coreProperties>
</file>